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77" r:id="rId3"/>
    <p:sldId id="281" r:id="rId4"/>
    <p:sldId id="259" r:id="rId5"/>
    <p:sldId id="279" r:id="rId6"/>
    <p:sldId id="280" r:id="rId7"/>
    <p:sldId id="260" r:id="rId8"/>
    <p:sldId id="312" r:id="rId9"/>
    <p:sldId id="262" r:id="rId10"/>
    <p:sldId id="264" r:id="rId11"/>
    <p:sldId id="286" r:id="rId12"/>
    <p:sldId id="265" r:id="rId13"/>
    <p:sldId id="266" r:id="rId14"/>
    <p:sldId id="267" r:id="rId15"/>
    <p:sldId id="282" r:id="rId16"/>
    <p:sldId id="287" r:id="rId17"/>
    <p:sldId id="320" r:id="rId18"/>
    <p:sldId id="321" r:id="rId19"/>
    <p:sldId id="272" r:id="rId20"/>
    <p:sldId id="273" r:id="rId21"/>
    <p:sldId id="284" r:id="rId22"/>
    <p:sldId id="308" r:id="rId23"/>
    <p:sldId id="298" r:id="rId24"/>
    <p:sldId id="297" r:id="rId25"/>
    <p:sldId id="296" r:id="rId26"/>
    <p:sldId id="310" r:id="rId27"/>
    <p:sldId id="318" r:id="rId28"/>
    <p:sldId id="316" r:id="rId29"/>
    <p:sldId id="315" r:id="rId30"/>
    <p:sldId id="314" r:id="rId31"/>
    <p:sldId id="301" r:id="rId32"/>
  </p:sldIdLst>
  <p:sldSz cx="12192000" cy="6858000"/>
  <p:notesSz cx="6858000" cy="9144000"/>
  <p:custShowLst>
    <p:custShow name="1m" id="0">
      <p:sldLst/>
    </p:custShow>
    <p:custShow name="2m" id="1">
      <p:sldLst/>
    </p:custShow>
    <p:custShow name="3m" id="2">
      <p:sldLst/>
    </p:custShow>
    <p:custShow name="4m" id="3">
      <p:sldLst/>
    </p:custShow>
    <p:custShow name="5m" id="4">
      <p:sldLst/>
    </p:custShow>
    <p:custShow name="6m" id="5">
      <p:sldLst/>
    </p:custShow>
    <p:custShow name="1" id="6">
      <p:sldLst>
        <p:sld r:id="rId5"/>
      </p:sldLst>
    </p:custShow>
    <p:custShow name="2" id="7">
      <p:sldLst>
        <p:sld r:id="rId6"/>
      </p:sldLst>
    </p:custShow>
    <p:custShow name="3" id="8">
      <p:sldLst>
        <p:sld r:id="rId7"/>
      </p:sldLst>
    </p:custShow>
    <p:custShow name="flx posi" id="9">
      <p:sldLst/>
    </p:custShow>
    <p:custShow name="fak posi" id="10">
      <p:sldLst>
        <p:sld r:id="rId11"/>
      </p:sldLst>
    </p:custShow>
    <p:custShow name="sns" id="11">
      <p:sldLst/>
    </p:custShow>
    <p:custShow name="1p" id="12">
      <p:sldLst/>
    </p:custShow>
    <p:custShow name="2p" id="13">
      <p:sldLst/>
    </p:custShow>
    <p:custShow name="3p" id="14">
      <p:sldLst/>
    </p:custShow>
    <p:custShow name="4p" id="15">
      <p:sldLst>
        <p:sld r:id="rId20"/>
      </p:sldLst>
    </p:custShow>
    <p:custShow name="5p" id="16">
      <p:sldLst>
        <p:sld r:id="rId21"/>
      </p:sldLst>
    </p:custShow>
    <p:custShow name="1r" id="17">
      <p:sldLst>
        <p:sld r:id="rId22"/>
      </p:sldLst>
    </p:custShow>
    <p:custShow name="2r" id="18">
      <p:sldLst/>
    </p:custShow>
    <p:custShow name="3r" id="19">
      <p:sldLst/>
    </p:custShow>
    <p:custShow name="zaban kutah" id="20">
      <p:sldLst/>
    </p:custShow>
    <p:custShow name="tong tie" id="21">
      <p:sldLst/>
    </p:custShow>
    <p:custShow name="chin" id="22">
      <p:sldLst/>
    </p:custShow>
    <p:custShow name="45" id="23">
      <p:sldLst/>
    </p:custShow>
    <p:custShow name="مکمل" id="24">
      <p:sldLst>
        <p:sld r:id="rId9"/>
      </p:sldLst>
    </p:custShow>
    <p:custShow name="ua" id="25">
      <p:sldLst>
        <p:sld r:id="rId28"/>
      </p:sldLst>
    </p:custShow>
    <p:custShow name="cradle" id="26">
      <p:sldLst>
        <p:sld r:id="rId29"/>
      </p:sldLst>
    </p:custShow>
    <p:custShow name="p" id="27">
      <p:sldLst>
        <p:sld r:id="rId30"/>
      </p:sldLst>
    </p:custShow>
    <p:custShow name="v" id="28">
      <p:sldLst>
        <p:sld r:id="rId31"/>
      </p:sldLst>
    </p:custShow>
    <p:custShow name="torti" id="29">
      <p:sldLst>
        <p:sld r:id="rId18"/>
        <p:sld r:id="rId19"/>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184" autoAdjust="0"/>
  </p:normalViewPr>
  <p:slideViewPr>
    <p:cSldViewPr snapToGrid="0">
      <p:cViewPr varScale="1">
        <p:scale>
          <a:sx n="74" d="100"/>
          <a:sy n="74" d="100"/>
        </p:scale>
        <p:origin x="552" y="72"/>
      </p:cViewPr>
      <p:guideLst>
        <p:guide orient="horz" pos="2160"/>
        <p:guide pos="3840"/>
      </p:guideLst>
    </p:cSldViewPr>
  </p:slideViewPr>
  <p:notesTextViewPr>
    <p:cViewPr>
      <p:scale>
        <a:sx n="1" d="1"/>
        <a:sy n="1" d="1"/>
      </p:scale>
      <p:origin x="0" y="0"/>
    </p:cViewPr>
  </p:notesTextViewPr>
  <p:sorterViewPr>
    <p:cViewPr>
      <p:scale>
        <a:sx n="100" d="100"/>
        <a:sy n="100" d="100"/>
      </p:scale>
      <p:origin x="0" y="-19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2B368-F1D9-4E2C-862A-879DD120A8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1C6D849-403A-45EE-808C-B9648AE1A739}">
      <dgm:prSet custT="1"/>
      <dgm:spPr/>
      <dgm: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4400" b="1" dirty="0" smtClean="0">
              <a:effectLst>
                <a:outerShdw blurRad="38100" dist="38100" dir="2700000" algn="tl">
                  <a:srgbClr val="000000">
                    <a:alpha val="43137"/>
                  </a:srgbClr>
                </a:outerShdw>
              </a:effectLst>
              <a:cs typeface="B Nazanin" panose="00000400000000000000" pitchFamily="2" charset="-78"/>
            </a:rPr>
            <a:t>اهمیت وضعیت درمانی در شیردهی</a:t>
          </a:r>
          <a:endParaRPr lang="en-US" sz="4400" dirty="0">
            <a:effectLst>
              <a:outerShdw blurRad="38100" dist="38100" dir="2700000" algn="tl">
                <a:srgbClr val="000000">
                  <a:alpha val="43137"/>
                </a:srgbClr>
              </a:outerShdw>
            </a:effectLst>
            <a:cs typeface="B Nazanin" panose="00000400000000000000" pitchFamily="2" charset="-78"/>
          </a:endParaRPr>
        </a:p>
      </dgm:t>
    </dgm:pt>
    <dgm:pt modelId="{4FB16C63-416F-48B4-9A70-C5DD6855D8A3}" type="parTrans" cxnId="{6FDD9706-24D0-4986-B0DE-746AD4F2A18D}">
      <dgm:prSet/>
      <dgm:spPr/>
      <dgm:t>
        <a:bodyPr/>
        <a:lstStyle/>
        <a:p>
          <a:endParaRPr lang="en-US"/>
        </a:p>
      </dgm:t>
    </dgm:pt>
    <dgm:pt modelId="{A33A030F-701F-4E02-B230-53B0A40724E9}" type="sibTrans" cxnId="{6FDD9706-24D0-4986-B0DE-746AD4F2A18D}">
      <dgm:prSet/>
      <dgm:spPr/>
      <dgm:t>
        <a:bodyPr/>
        <a:lstStyle/>
        <a:p>
          <a:endParaRPr lang="en-US"/>
        </a:p>
      </dgm:t>
    </dgm:pt>
    <dgm:pt modelId="{CBBB208C-8C33-4FD2-83B3-1B2DB767AA39}" type="pres">
      <dgm:prSet presAssocID="{5642B368-F1D9-4E2C-862A-879DD120A8D6}" presName="linear" presStyleCnt="0">
        <dgm:presLayoutVars>
          <dgm:animLvl val="lvl"/>
          <dgm:resizeHandles val="exact"/>
        </dgm:presLayoutVars>
      </dgm:prSet>
      <dgm:spPr/>
      <dgm:t>
        <a:bodyPr/>
        <a:lstStyle/>
        <a:p>
          <a:endParaRPr lang="en-US"/>
        </a:p>
      </dgm:t>
    </dgm:pt>
    <dgm:pt modelId="{CC7F191F-EE1E-4E8D-A2A6-56575848E29C}" type="pres">
      <dgm:prSet presAssocID="{A1C6D849-403A-45EE-808C-B9648AE1A739}" presName="parentText" presStyleLbl="node1" presStyleIdx="0" presStyleCnt="1">
        <dgm:presLayoutVars>
          <dgm:chMax val="0"/>
          <dgm:bulletEnabled val="1"/>
        </dgm:presLayoutVars>
      </dgm:prSet>
      <dgm:spPr/>
      <dgm:t>
        <a:bodyPr/>
        <a:lstStyle/>
        <a:p>
          <a:endParaRPr lang="en-US"/>
        </a:p>
      </dgm:t>
    </dgm:pt>
  </dgm:ptLst>
  <dgm:cxnLst>
    <dgm:cxn modelId="{6D95E8E2-11B9-4D5F-B522-ABBE5E9C0E5F}" type="presOf" srcId="{5642B368-F1D9-4E2C-862A-879DD120A8D6}" destId="{CBBB208C-8C33-4FD2-83B3-1B2DB767AA39}" srcOrd="0" destOrd="0" presId="urn:microsoft.com/office/officeart/2005/8/layout/vList2"/>
    <dgm:cxn modelId="{6FDD9706-24D0-4986-B0DE-746AD4F2A18D}" srcId="{5642B368-F1D9-4E2C-862A-879DD120A8D6}" destId="{A1C6D849-403A-45EE-808C-B9648AE1A739}" srcOrd="0" destOrd="0" parTransId="{4FB16C63-416F-48B4-9A70-C5DD6855D8A3}" sibTransId="{A33A030F-701F-4E02-B230-53B0A40724E9}"/>
    <dgm:cxn modelId="{F6A9F1F0-C9D6-432B-BF38-07049B56A699}" type="presOf" srcId="{A1C6D849-403A-45EE-808C-B9648AE1A739}" destId="{CC7F191F-EE1E-4E8D-A2A6-56575848E29C}" srcOrd="0" destOrd="0" presId="urn:microsoft.com/office/officeart/2005/8/layout/vList2"/>
    <dgm:cxn modelId="{2583AD6A-E046-414F-9C0B-D1DE0902AEDE}" type="presParOf" srcId="{CBBB208C-8C33-4FD2-83B3-1B2DB767AA39}" destId="{CC7F191F-EE1E-4E8D-A2A6-56575848E29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C5B843-32F2-42A2-B9E2-F2D5EA003EE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E3DDEF3-2401-40FF-B35D-216F404A6D88}">
      <dgm:prSet custT="1"/>
      <dgm:spPr/>
      <dgm:t>
        <a:bodyPr/>
        <a:lstStyle/>
        <a:p>
          <a:pPr algn="ctr" rtl="1"/>
          <a:r>
            <a:rPr lang="fa-IR" sz="3600" b="1" dirty="0" smtClean="0">
              <a:solidFill>
                <a:schemeClr val="bg1"/>
              </a:solidFill>
              <a:effectLst>
                <a:outerShdw blurRad="38100" dist="38100" dir="2700000" algn="tl">
                  <a:srgbClr val="000000">
                    <a:alpha val="43137"/>
                  </a:srgbClr>
                </a:outerShdw>
              </a:effectLst>
              <a:cs typeface="B Nazanin" panose="00000400000000000000" pitchFamily="2" charset="-78"/>
            </a:rPr>
            <a:t>مادر نشسته و شیرخوار در وضعیت های دیگراست</a:t>
          </a:r>
          <a:br>
            <a:rPr lang="fa-IR" sz="3600" b="1" dirty="0" smtClean="0">
              <a:solidFill>
                <a:schemeClr val="bg1"/>
              </a:solidFill>
              <a:effectLst>
                <a:outerShdw blurRad="38100" dist="38100" dir="2700000" algn="tl">
                  <a:srgbClr val="000000">
                    <a:alpha val="43137"/>
                  </a:srgbClr>
                </a:outerShdw>
              </a:effectLst>
              <a:cs typeface="B Nazanin" panose="00000400000000000000" pitchFamily="2" charset="-78"/>
            </a:rPr>
          </a:br>
          <a:r>
            <a:rPr lang="en-US" sz="3600" b="1" dirty="0" smtClean="0">
              <a:solidFill>
                <a:schemeClr val="bg1"/>
              </a:solidFill>
              <a:effectLst>
                <a:outerShdw blurRad="38100" dist="38100" dir="2700000" algn="tl">
                  <a:srgbClr val="000000">
                    <a:alpha val="43137"/>
                  </a:srgbClr>
                </a:outerShdw>
              </a:effectLst>
              <a:cs typeface="B Nazanin" panose="00000400000000000000" pitchFamily="2" charset="-78"/>
            </a:rPr>
            <a:t>Mother Sitting and Baby in Other Positions </a:t>
          </a:r>
          <a:endParaRPr lang="en-US" sz="3600" dirty="0">
            <a:solidFill>
              <a:schemeClr val="bg1"/>
            </a:solidFill>
            <a:effectLst>
              <a:outerShdw blurRad="38100" dist="38100" dir="2700000" algn="tl">
                <a:srgbClr val="000000">
                  <a:alpha val="43137"/>
                </a:srgbClr>
              </a:outerShdw>
            </a:effectLst>
            <a:cs typeface="B Nazanin" panose="00000400000000000000" pitchFamily="2" charset="-78"/>
          </a:endParaRPr>
        </a:p>
      </dgm:t>
    </dgm:pt>
    <dgm:pt modelId="{8C678455-D239-4B79-88C4-28110D288C7C}" type="parTrans" cxnId="{5DD6C2DA-BB83-4089-967B-87D0112ECFA2}">
      <dgm:prSet/>
      <dgm:spPr/>
      <dgm:t>
        <a:bodyPr/>
        <a:lstStyle/>
        <a:p>
          <a:endParaRPr lang="en-US" sz="1800">
            <a:effectLst>
              <a:outerShdw blurRad="38100" dist="38100" dir="2700000" algn="tl">
                <a:srgbClr val="000000">
                  <a:alpha val="43137"/>
                </a:srgbClr>
              </a:outerShdw>
            </a:effectLst>
          </a:endParaRPr>
        </a:p>
      </dgm:t>
    </dgm:pt>
    <dgm:pt modelId="{74B5FB64-40DD-479B-8ACA-9924E6A8B9FC}" type="sibTrans" cxnId="{5DD6C2DA-BB83-4089-967B-87D0112ECFA2}">
      <dgm:prSet/>
      <dgm:spPr/>
      <dgm:t>
        <a:bodyPr/>
        <a:lstStyle/>
        <a:p>
          <a:endParaRPr lang="en-US" sz="1800">
            <a:effectLst>
              <a:outerShdw blurRad="38100" dist="38100" dir="2700000" algn="tl">
                <a:srgbClr val="000000">
                  <a:alpha val="43137"/>
                </a:srgbClr>
              </a:outerShdw>
            </a:effectLst>
          </a:endParaRPr>
        </a:p>
      </dgm:t>
    </dgm:pt>
    <dgm:pt modelId="{A75D97F1-554F-48F3-9FD4-1C8FB8623B14}" type="pres">
      <dgm:prSet presAssocID="{80C5B843-32F2-42A2-B9E2-F2D5EA003EE6}" presName="linear" presStyleCnt="0">
        <dgm:presLayoutVars>
          <dgm:animLvl val="lvl"/>
          <dgm:resizeHandles val="exact"/>
        </dgm:presLayoutVars>
      </dgm:prSet>
      <dgm:spPr/>
      <dgm:t>
        <a:bodyPr/>
        <a:lstStyle/>
        <a:p>
          <a:endParaRPr lang="en-US"/>
        </a:p>
      </dgm:t>
    </dgm:pt>
    <dgm:pt modelId="{18942D10-C43C-410D-89C6-E6EBEA8D7B30}" type="pres">
      <dgm:prSet presAssocID="{1E3DDEF3-2401-40FF-B35D-216F404A6D88}" presName="parentText" presStyleLbl="node1" presStyleIdx="0" presStyleCnt="1" custLinFactNeighborX="906" custLinFactNeighborY="3587">
        <dgm:presLayoutVars>
          <dgm:chMax val="0"/>
          <dgm:bulletEnabled val="1"/>
        </dgm:presLayoutVars>
      </dgm:prSet>
      <dgm:spPr/>
      <dgm:t>
        <a:bodyPr/>
        <a:lstStyle/>
        <a:p>
          <a:endParaRPr lang="en-US"/>
        </a:p>
      </dgm:t>
    </dgm:pt>
  </dgm:ptLst>
  <dgm:cxnLst>
    <dgm:cxn modelId="{5DD6C2DA-BB83-4089-967B-87D0112ECFA2}" srcId="{80C5B843-32F2-42A2-B9E2-F2D5EA003EE6}" destId="{1E3DDEF3-2401-40FF-B35D-216F404A6D88}" srcOrd="0" destOrd="0" parTransId="{8C678455-D239-4B79-88C4-28110D288C7C}" sibTransId="{74B5FB64-40DD-479B-8ACA-9924E6A8B9FC}"/>
    <dgm:cxn modelId="{95FE783A-C403-4BC4-8370-5A6DAA775D18}" type="presOf" srcId="{80C5B843-32F2-42A2-B9E2-F2D5EA003EE6}" destId="{A75D97F1-554F-48F3-9FD4-1C8FB8623B14}" srcOrd="0" destOrd="0" presId="urn:microsoft.com/office/officeart/2005/8/layout/vList2"/>
    <dgm:cxn modelId="{12640BB2-7DDB-4BC2-BF6F-4135976B60F2}" type="presOf" srcId="{1E3DDEF3-2401-40FF-B35D-216F404A6D88}" destId="{18942D10-C43C-410D-89C6-E6EBEA8D7B30}" srcOrd="0" destOrd="0" presId="urn:microsoft.com/office/officeart/2005/8/layout/vList2"/>
    <dgm:cxn modelId="{CD7B79F5-DF26-4194-99C1-1D099BBDBDE4}" type="presParOf" srcId="{A75D97F1-554F-48F3-9FD4-1C8FB8623B14}" destId="{18942D10-C43C-410D-89C6-E6EBEA8D7B3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C5B843-32F2-42A2-B9E2-F2D5EA003EE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E3DDEF3-2401-40FF-B35D-216F404A6D88}">
      <dgm:prSet custT="1"/>
      <dgm:spPr/>
      <dgm:t>
        <a:bodyPr/>
        <a:lstStyle/>
        <a:p>
          <a:pPr algn="ctr" rtl="1"/>
          <a:r>
            <a:rPr lang="fa-IR" sz="3600" b="1" dirty="0" smtClean="0">
              <a:solidFill>
                <a:schemeClr val="bg1"/>
              </a:solidFill>
              <a:effectLst>
                <a:outerShdw blurRad="38100" dist="38100" dir="2700000" algn="tl">
                  <a:srgbClr val="000000">
                    <a:alpha val="43137"/>
                  </a:srgbClr>
                </a:outerShdw>
              </a:effectLst>
              <a:cs typeface="B Nazanin" panose="00000400000000000000" pitchFamily="2" charset="-78"/>
            </a:rPr>
            <a:t>مادر خوابیده به پشت و شیرخوار خوابیده به شکم</a:t>
          </a:r>
          <a:endParaRPr lang="en-US" sz="3600" b="1" dirty="0" smtClean="0">
            <a:solidFill>
              <a:schemeClr val="bg1"/>
            </a:solidFill>
            <a:effectLst>
              <a:outerShdw blurRad="38100" dist="38100" dir="2700000" algn="tl">
                <a:srgbClr val="000000">
                  <a:alpha val="43137"/>
                </a:srgbClr>
              </a:outerShdw>
            </a:effectLst>
            <a:cs typeface="B Nazanin" panose="00000400000000000000" pitchFamily="2" charset="-78"/>
          </a:endParaRPr>
        </a:p>
        <a:p>
          <a:pPr algn="ctr"/>
          <a:r>
            <a:rPr lang="en-US" sz="2400" b="1" dirty="0" smtClean="0">
              <a:solidFill>
                <a:schemeClr val="bg1"/>
              </a:solidFill>
              <a:effectLst>
                <a:outerShdw blurRad="38100" dist="38100" dir="2700000" algn="tl">
                  <a:srgbClr val="000000">
                    <a:alpha val="43137"/>
                  </a:srgbClr>
                </a:outerShdw>
              </a:effectLst>
              <a:cs typeface="B Nazanin" panose="00000400000000000000" pitchFamily="2" charset="-78"/>
            </a:rPr>
            <a:t> </a:t>
          </a:r>
          <a:r>
            <a:rPr lang="en-US" sz="3600" b="1" dirty="0" smtClean="0">
              <a:solidFill>
                <a:schemeClr val="bg1"/>
              </a:solidFill>
              <a:effectLst>
                <a:outerShdw blurRad="38100" dist="38100" dir="2700000" algn="tl">
                  <a:srgbClr val="000000">
                    <a:alpha val="43137"/>
                  </a:srgbClr>
                </a:outerShdw>
              </a:effectLst>
              <a:cs typeface="B Nazanin" panose="00000400000000000000" pitchFamily="2" charset="-78"/>
            </a:rPr>
            <a:t>Baby in Prone Positions and Mother Supine  </a:t>
          </a:r>
          <a:endParaRPr lang="en-US" sz="3200" b="1" dirty="0" smtClean="0">
            <a:solidFill>
              <a:schemeClr val="bg1"/>
            </a:solidFill>
            <a:effectLst>
              <a:outerShdw blurRad="38100" dist="38100" dir="2700000" algn="tl">
                <a:srgbClr val="000000">
                  <a:alpha val="43137"/>
                </a:srgbClr>
              </a:outerShdw>
            </a:effectLst>
            <a:cs typeface="B Nazanin" panose="00000400000000000000" pitchFamily="2" charset="-78"/>
          </a:endParaRPr>
        </a:p>
      </dgm:t>
    </dgm:pt>
    <dgm:pt modelId="{8C678455-D239-4B79-88C4-28110D288C7C}" type="parTrans" cxnId="{5DD6C2DA-BB83-4089-967B-87D0112ECFA2}">
      <dgm:prSet/>
      <dgm:spPr/>
      <dgm:t>
        <a:bodyPr/>
        <a:lstStyle/>
        <a:p>
          <a:endParaRPr lang="en-US" sz="1050">
            <a:effectLst>
              <a:outerShdw blurRad="38100" dist="38100" dir="2700000" algn="tl">
                <a:srgbClr val="000000">
                  <a:alpha val="43137"/>
                </a:srgbClr>
              </a:outerShdw>
            </a:effectLst>
          </a:endParaRPr>
        </a:p>
      </dgm:t>
    </dgm:pt>
    <dgm:pt modelId="{74B5FB64-40DD-479B-8ACA-9924E6A8B9FC}" type="sibTrans" cxnId="{5DD6C2DA-BB83-4089-967B-87D0112ECFA2}">
      <dgm:prSet/>
      <dgm:spPr/>
      <dgm:t>
        <a:bodyPr/>
        <a:lstStyle/>
        <a:p>
          <a:endParaRPr lang="en-US" sz="1050">
            <a:effectLst>
              <a:outerShdw blurRad="38100" dist="38100" dir="2700000" algn="tl">
                <a:srgbClr val="000000">
                  <a:alpha val="43137"/>
                </a:srgbClr>
              </a:outerShdw>
            </a:effectLst>
          </a:endParaRPr>
        </a:p>
      </dgm:t>
    </dgm:pt>
    <dgm:pt modelId="{A75D97F1-554F-48F3-9FD4-1C8FB8623B14}" type="pres">
      <dgm:prSet presAssocID="{80C5B843-32F2-42A2-B9E2-F2D5EA003EE6}" presName="linear" presStyleCnt="0">
        <dgm:presLayoutVars>
          <dgm:animLvl val="lvl"/>
          <dgm:resizeHandles val="exact"/>
        </dgm:presLayoutVars>
      </dgm:prSet>
      <dgm:spPr/>
      <dgm:t>
        <a:bodyPr/>
        <a:lstStyle/>
        <a:p>
          <a:endParaRPr lang="en-US"/>
        </a:p>
      </dgm:t>
    </dgm:pt>
    <dgm:pt modelId="{18942D10-C43C-410D-89C6-E6EBEA8D7B30}" type="pres">
      <dgm:prSet presAssocID="{1E3DDEF3-2401-40FF-B35D-216F404A6D88}" presName="parentText" presStyleLbl="node1" presStyleIdx="0" presStyleCnt="1" custScaleY="276105" custLinFactNeighborX="906" custLinFactNeighborY="3587">
        <dgm:presLayoutVars>
          <dgm:chMax val="0"/>
          <dgm:bulletEnabled val="1"/>
        </dgm:presLayoutVars>
      </dgm:prSet>
      <dgm:spPr/>
      <dgm:t>
        <a:bodyPr/>
        <a:lstStyle/>
        <a:p>
          <a:endParaRPr lang="en-US"/>
        </a:p>
      </dgm:t>
    </dgm:pt>
  </dgm:ptLst>
  <dgm:cxnLst>
    <dgm:cxn modelId="{0B065142-69D2-489B-982A-2E2B32C5DE3A}" type="presOf" srcId="{80C5B843-32F2-42A2-B9E2-F2D5EA003EE6}" destId="{A75D97F1-554F-48F3-9FD4-1C8FB8623B14}" srcOrd="0" destOrd="0" presId="urn:microsoft.com/office/officeart/2005/8/layout/vList2"/>
    <dgm:cxn modelId="{8A05389A-7AED-4335-B79B-22F25613C737}" type="presOf" srcId="{1E3DDEF3-2401-40FF-B35D-216F404A6D88}" destId="{18942D10-C43C-410D-89C6-E6EBEA8D7B30}" srcOrd="0" destOrd="0" presId="urn:microsoft.com/office/officeart/2005/8/layout/vList2"/>
    <dgm:cxn modelId="{5DD6C2DA-BB83-4089-967B-87D0112ECFA2}" srcId="{80C5B843-32F2-42A2-B9E2-F2D5EA003EE6}" destId="{1E3DDEF3-2401-40FF-B35D-216F404A6D88}" srcOrd="0" destOrd="0" parTransId="{8C678455-D239-4B79-88C4-28110D288C7C}" sibTransId="{74B5FB64-40DD-479B-8ACA-9924E6A8B9FC}"/>
    <dgm:cxn modelId="{05CF8C79-1063-4616-B395-5A628CEAB653}" type="presParOf" srcId="{A75D97F1-554F-48F3-9FD4-1C8FB8623B14}" destId="{18942D10-C43C-410D-89C6-E6EBEA8D7B3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DB9828-02D5-46E9-9133-D31C5B7845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15E07C-9E17-4D2D-B530-EE0C1DBAFFD5}">
      <dgm:prSet custT="1"/>
      <dgm:spPr/>
      <dgm:t>
        <a:bodyPr/>
        <a:lstStyle/>
        <a:p>
          <a:pPr algn="ctr" rtl="1"/>
          <a:r>
            <a:rPr lang="ar-SA" sz="3600" b="1" dirty="0" smtClean="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rPr>
            <a:t>مادرلمیده به پشت ،شیرخوار زانوزده ونیمه خوابیده به شکم</a:t>
          </a:r>
          <a:endParaRPr lang="en-US" sz="3600" b="1" dirty="0" smtClean="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endParaRPr>
        </a:p>
        <a:p>
          <a:pPr algn="ctr"/>
          <a:r>
            <a:rPr lang="en-US" sz="3600" b="1" dirty="0" smtClean="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rPr>
            <a:t>Reclining Straddle Sit with Baby Semi-Prone</a:t>
          </a:r>
          <a:r>
            <a:rPr lang="fa-IR" sz="3600" b="1" dirty="0" smtClean="0">
              <a:effectLst>
                <a:outerShdw blurRad="38100" dist="38100" dir="2700000" algn="tl">
                  <a:srgbClr val="000000">
                    <a:alpha val="43137"/>
                  </a:srgbClr>
                </a:outerShdw>
              </a:effectLst>
              <a:cs typeface="B Nazanin" panose="00000400000000000000" pitchFamily="2" charset="-78"/>
            </a:rPr>
            <a:t> </a:t>
          </a:r>
          <a:endParaRPr lang="en-US" sz="3600" dirty="0">
            <a:effectLst>
              <a:outerShdw blurRad="38100" dist="38100" dir="2700000" algn="tl">
                <a:srgbClr val="000000">
                  <a:alpha val="43137"/>
                </a:srgbClr>
              </a:outerShdw>
            </a:effectLst>
            <a:cs typeface="B Nazanin" panose="00000400000000000000" pitchFamily="2" charset="-78"/>
          </a:endParaRPr>
        </a:p>
      </dgm:t>
    </dgm:pt>
    <dgm:pt modelId="{2C0305E9-C936-48AC-A4B5-A2947130F6B8}" type="parTrans" cxnId="{B0935C37-A2F4-4CFA-9A9B-52D12C4AECF8}">
      <dgm:prSet/>
      <dgm:spPr/>
      <dgm:t>
        <a:bodyPr/>
        <a:lstStyle/>
        <a:p>
          <a:endParaRPr lang="en-US" sz="3600"/>
        </a:p>
      </dgm:t>
    </dgm:pt>
    <dgm:pt modelId="{2D8B03C7-A884-49E2-AC9D-F180CD5D7AF9}" type="sibTrans" cxnId="{B0935C37-A2F4-4CFA-9A9B-52D12C4AECF8}">
      <dgm:prSet/>
      <dgm:spPr/>
      <dgm:t>
        <a:bodyPr/>
        <a:lstStyle/>
        <a:p>
          <a:endParaRPr lang="en-US" sz="3600"/>
        </a:p>
      </dgm:t>
    </dgm:pt>
    <dgm:pt modelId="{1AFA7C39-11E2-42E7-A10C-0FC827C937E3}" type="pres">
      <dgm:prSet presAssocID="{60DB9828-02D5-46E9-9133-D31C5B7845DF}" presName="linear" presStyleCnt="0">
        <dgm:presLayoutVars>
          <dgm:animLvl val="lvl"/>
          <dgm:resizeHandles val="exact"/>
        </dgm:presLayoutVars>
      </dgm:prSet>
      <dgm:spPr/>
      <dgm:t>
        <a:bodyPr/>
        <a:lstStyle/>
        <a:p>
          <a:endParaRPr lang="en-US"/>
        </a:p>
      </dgm:t>
    </dgm:pt>
    <dgm:pt modelId="{CA121835-C725-4FA8-9B34-8FECC7F86226}" type="pres">
      <dgm:prSet presAssocID="{3215E07C-9E17-4D2D-B530-EE0C1DBAFFD5}" presName="parentText" presStyleLbl="node1" presStyleIdx="0" presStyleCnt="1">
        <dgm:presLayoutVars>
          <dgm:chMax val="0"/>
          <dgm:bulletEnabled val="1"/>
        </dgm:presLayoutVars>
      </dgm:prSet>
      <dgm:spPr/>
      <dgm:t>
        <a:bodyPr/>
        <a:lstStyle/>
        <a:p>
          <a:endParaRPr lang="en-US"/>
        </a:p>
      </dgm:t>
    </dgm:pt>
  </dgm:ptLst>
  <dgm:cxnLst>
    <dgm:cxn modelId="{4EE0F098-071D-43BD-A92B-CABC47571DF7}" type="presOf" srcId="{3215E07C-9E17-4D2D-B530-EE0C1DBAFFD5}" destId="{CA121835-C725-4FA8-9B34-8FECC7F86226}" srcOrd="0" destOrd="0" presId="urn:microsoft.com/office/officeart/2005/8/layout/vList2"/>
    <dgm:cxn modelId="{E3379BFA-9E05-4C0A-9DDE-74E234B18FD3}" type="presOf" srcId="{60DB9828-02D5-46E9-9133-D31C5B7845DF}" destId="{1AFA7C39-11E2-42E7-A10C-0FC827C937E3}" srcOrd="0" destOrd="0" presId="urn:microsoft.com/office/officeart/2005/8/layout/vList2"/>
    <dgm:cxn modelId="{B0935C37-A2F4-4CFA-9A9B-52D12C4AECF8}" srcId="{60DB9828-02D5-46E9-9133-D31C5B7845DF}" destId="{3215E07C-9E17-4D2D-B530-EE0C1DBAFFD5}" srcOrd="0" destOrd="0" parTransId="{2C0305E9-C936-48AC-A4B5-A2947130F6B8}" sibTransId="{2D8B03C7-A884-49E2-AC9D-F180CD5D7AF9}"/>
    <dgm:cxn modelId="{0353AA35-54FC-40ED-BEC8-015B582A8B90}" type="presParOf" srcId="{1AFA7C39-11E2-42E7-A10C-0FC827C937E3}" destId="{CA121835-C725-4FA8-9B34-8FECC7F8622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5D0678-0329-4BFD-86D3-23084668B9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9AF919-18ED-48DD-AD25-F0981DCA4B5C}">
      <dgm:prSet/>
      <dgm:spPr/>
      <dgm:t>
        <a:bodyPr/>
        <a:lstStyle/>
        <a:p>
          <a:pPr algn="ctr" rtl="1"/>
          <a:r>
            <a:rPr lang="fa-IR" b="1" dirty="0" smtClean="0">
              <a:effectLst>
                <a:outerShdw blurRad="38100" dist="38100" dir="2700000" algn="tl">
                  <a:srgbClr val="000000">
                    <a:alpha val="43137"/>
                  </a:srgbClr>
                </a:outerShdw>
              </a:effectLst>
              <a:cs typeface="B Nazanin" panose="00000400000000000000" pitchFamily="2" charset="-78"/>
            </a:rPr>
            <a:t>طرز بغل گرفتن دوقلوها در هنگام شيردادن همزمان</a:t>
          </a:r>
          <a:endParaRPr lang="en-US" dirty="0">
            <a:effectLst>
              <a:outerShdw blurRad="38100" dist="38100" dir="2700000" algn="tl">
                <a:srgbClr val="000000">
                  <a:alpha val="43137"/>
                </a:srgbClr>
              </a:outerShdw>
            </a:effectLst>
            <a:cs typeface="B Nazanin" panose="00000400000000000000" pitchFamily="2" charset="-78"/>
          </a:endParaRPr>
        </a:p>
      </dgm:t>
    </dgm:pt>
    <dgm:pt modelId="{48115E37-A0B7-4111-BB40-FC4C4557CD99}" type="parTrans" cxnId="{77C3BAD6-F020-4AD3-B1D6-4A1DE63137BA}">
      <dgm:prSet/>
      <dgm:spPr/>
      <dgm:t>
        <a:bodyPr/>
        <a:lstStyle/>
        <a:p>
          <a:endParaRPr lang="en-US"/>
        </a:p>
      </dgm:t>
    </dgm:pt>
    <dgm:pt modelId="{360F73CE-39F7-4099-BF95-6A6527D13D9E}" type="sibTrans" cxnId="{77C3BAD6-F020-4AD3-B1D6-4A1DE63137BA}">
      <dgm:prSet/>
      <dgm:spPr/>
      <dgm:t>
        <a:bodyPr/>
        <a:lstStyle/>
        <a:p>
          <a:endParaRPr lang="en-US"/>
        </a:p>
      </dgm:t>
    </dgm:pt>
    <dgm:pt modelId="{B480EBD6-89F5-4D1A-B619-10E1211E9103}" type="pres">
      <dgm:prSet presAssocID="{785D0678-0329-4BFD-86D3-23084668B9DE}" presName="linear" presStyleCnt="0">
        <dgm:presLayoutVars>
          <dgm:animLvl val="lvl"/>
          <dgm:resizeHandles val="exact"/>
        </dgm:presLayoutVars>
      </dgm:prSet>
      <dgm:spPr/>
      <dgm:t>
        <a:bodyPr/>
        <a:lstStyle/>
        <a:p>
          <a:endParaRPr lang="en-US"/>
        </a:p>
      </dgm:t>
    </dgm:pt>
    <dgm:pt modelId="{8A423AE0-5A13-49D0-B615-4757E561D682}" type="pres">
      <dgm:prSet presAssocID="{189AF919-18ED-48DD-AD25-F0981DCA4B5C}" presName="parentText" presStyleLbl="node1" presStyleIdx="0" presStyleCnt="1" custLinFactNeighborX="1349" custLinFactNeighborY="-14878">
        <dgm:presLayoutVars>
          <dgm:chMax val="0"/>
          <dgm:bulletEnabled val="1"/>
        </dgm:presLayoutVars>
      </dgm:prSet>
      <dgm:spPr/>
      <dgm:t>
        <a:bodyPr/>
        <a:lstStyle/>
        <a:p>
          <a:endParaRPr lang="en-US"/>
        </a:p>
      </dgm:t>
    </dgm:pt>
  </dgm:ptLst>
  <dgm:cxnLst>
    <dgm:cxn modelId="{77C3BAD6-F020-4AD3-B1D6-4A1DE63137BA}" srcId="{785D0678-0329-4BFD-86D3-23084668B9DE}" destId="{189AF919-18ED-48DD-AD25-F0981DCA4B5C}" srcOrd="0" destOrd="0" parTransId="{48115E37-A0B7-4111-BB40-FC4C4557CD99}" sibTransId="{360F73CE-39F7-4099-BF95-6A6527D13D9E}"/>
    <dgm:cxn modelId="{D0B7DE98-9855-4CDB-915A-ACA75B3A488A}" type="presOf" srcId="{189AF919-18ED-48DD-AD25-F0981DCA4B5C}" destId="{8A423AE0-5A13-49D0-B615-4757E561D682}" srcOrd="0" destOrd="0" presId="urn:microsoft.com/office/officeart/2005/8/layout/vList2"/>
    <dgm:cxn modelId="{078C5EE0-9BDF-4A36-AA79-DC25EEFEA240}" type="presOf" srcId="{785D0678-0329-4BFD-86D3-23084668B9DE}" destId="{B480EBD6-89F5-4D1A-B619-10E1211E9103}" srcOrd="0" destOrd="0" presId="urn:microsoft.com/office/officeart/2005/8/layout/vList2"/>
    <dgm:cxn modelId="{D86B890F-5B18-4546-90BD-85B116E72246}" type="presParOf" srcId="{B480EBD6-89F5-4D1A-B619-10E1211E9103}" destId="{8A423AE0-5A13-49D0-B615-4757E561D68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F191F-EE1E-4E8D-A2A6-56575848E29C}">
      <dsp:nvSpPr>
        <dsp:cNvPr id="0" name=""/>
        <dsp:cNvSpPr/>
      </dsp:nvSpPr>
      <dsp:spPr>
        <a:xfrm>
          <a:off x="0" y="439"/>
          <a:ext cx="9765308" cy="114212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4400" b="1" kern="1200" dirty="0" smtClean="0">
              <a:effectLst>
                <a:outerShdw blurRad="38100" dist="38100" dir="2700000" algn="tl">
                  <a:srgbClr val="000000">
                    <a:alpha val="43137"/>
                  </a:srgbClr>
                </a:outerShdw>
              </a:effectLst>
              <a:cs typeface="B Nazanin" panose="00000400000000000000" pitchFamily="2" charset="-78"/>
            </a:rPr>
            <a:t>اهمیت وضعیت درمانی در شیردهی</a:t>
          </a:r>
          <a:endParaRPr lang="en-US" sz="4400" kern="1200" dirty="0">
            <a:effectLst>
              <a:outerShdw blurRad="38100" dist="38100" dir="2700000" algn="tl">
                <a:srgbClr val="000000">
                  <a:alpha val="43137"/>
                </a:srgbClr>
              </a:outerShdw>
            </a:effectLst>
            <a:cs typeface="B Nazanin" panose="00000400000000000000" pitchFamily="2" charset="-78"/>
          </a:endParaRPr>
        </a:p>
      </dsp:txBody>
      <dsp:txXfrm>
        <a:off x="55754" y="56193"/>
        <a:ext cx="9653800" cy="1030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42D10-C43C-410D-89C6-E6EBEA8D7B30}">
      <dsp:nvSpPr>
        <dsp:cNvPr id="0" name=""/>
        <dsp:cNvSpPr/>
      </dsp:nvSpPr>
      <dsp:spPr>
        <a:xfrm>
          <a:off x="0" y="1564"/>
          <a:ext cx="10540621" cy="1141435"/>
        </a:xfrm>
        <a:prstGeom prst="roundRect">
          <a:avLst/>
        </a:prstGeom>
        <a:solidFill>
          <a:schemeClr val="dk2">
            <a:hueOff val="0"/>
            <a:satOff val="0"/>
            <a:lumOff val="0"/>
            <a:alphaOff val="0"/>
          </a:schemeClr>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fa-IR" sz="3600" b="1" kern="1200" dirty="0" smtClean="0">
              <a:solidFill>
                <a:schemeClr val="bg1"/>
              </a:solidFill>
              <a:effectLst>
                <a:outerShdw blurRad="38100" dist="38100" dir="2700000" algn="tl">
                  <a:srgbClr val="000000">
                    <a:alpha val="43137"/>
                  </a:srgbClr>
                </a:outerShdw>
              </a:effectLst>
              <a:cs typeface="B Nazanin" panose="00000400000000000000" pitchFamily="2" charset="-78"/>
            </a:rPr>
            <a:t>مادر نشسته و شیرخوار در وضعیت های دیگراست</a:t>
          </a:r>
          <a:br>
            <a:rPr lang="fa-IR" sz="3600" b="1" kern="1200" dirty="0" smtClean="0">
              <a:solidFill>
                <a:schemeClr val="bg1"/>
              </a:solidFill>
              <a:effectLst>
                <a:outerShdw blurRad="38100" dist="38100" dir="2700000" algn="tl">
                  <a:srgbClr val="000000">
                    <a:alpha val="43137"/>
                  </a:srgbClr>
                </a:outerShdw>
              </a:effectLst>
              <a:cs typeface="B Nazanin" panose="00000400000000000000" pitchFamily="2" charset="-78"/>
            </a:rPr>
          </a:br>
          <a:r>
            <a:rPr lang="en-US" sz="3600" b="1" kern="1200" dirty="0" smtClean="0">
              <a:solidFill>
                <a:schemeClr val="bg1"/>
              </a:solidFill>
              <a:effectLst>
                <a:outerShdw blurRad="38100" dist="38100" dir="2700000" algn="tl">
                  <a:srgbClr val="000000">
                    <a:alpha val="43137"/>
                  </a:srgbClr>
                </a:outerShdw>
              </a:effectLst>
              <a:cs typeface="B Nazanin" panose="00000400000000000000" pitchFamily="2" charset="-78"/>
            </a:rPr>
            <a:t>Mother Sitting and Baby in Other Positions </a:t>
          </a:r>
          <a:endParaRPr lang="en-US" sz="3600" kern="1200" dirty="0">
            <a:solidFill>
              <a:schemeClr val="bg1"/>
            </a:solidFill>
            <a:effectLst>
              <a:outerShdw blurRad="38100" dist="38100" dir="2700000" algn="tl">
                <a:srgbClr val="000000">
                  <a:alpha val="43137"/>
                </a:srgbClr>
              </a:outerShdw>
            </a:effectLst>
            <a:cs typeface="B Nazanin" panose="00000400000000000000" pitchFamily="2" charset="-78"/>
          </a:endParaRPr>
        </a:p>
      </dsp:txBody>
      <dsp:txXfrm>
        <a:off x="55720" y="57284"/>
        <a:ext cx="10429181" cy="1029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531A9-1F39-4888-A00E-6A0332356C24}" type="datetimeFigureOut">
              <a:rPr lang="en-US" smtClean="0"/>
              <a:pPr/>
              <a:t>8/10/2024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665D1-74C1-4D34-A678-639F491A6FFF}" type="slidenum">
              <a:rPr lang="en-US" smtClean="0"/>
              <a:pPr/>
              <a:t>‹#›</a:t>
            </a:fld>
            <a:endParaRPr lang="en-US"/>
          </a:p>
        </p:txBody>
      </p:sp>
    </p:spTree>
    <p:extLst>
      <p:ext uri="{BB962C8B-B14F-4D97-AF65-F5344CB8AC3E}">
        <p14:creationId xmlns:p14="http://schemas.microsoft.com/office/powerpoint/2010/main" val="1060510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Importance of Positioning</a:t>
            </a:r>
            <a:endParaRPr lang="fa-IR" dirty="0" smtClean="0"/>
          </a:p>
          <a:p>
            <a:r>
              <a:rPr lang="en-US" dirty="0" smtClean="0"/>
              <a:t>Regardless of the breastfeeding position chosen, if the baby is gaining weight and thriving, and breastfeeding is comfortable for mother and infant, no intervention is needed.</a:t>
            </a:r>
          </a:p>
          <a:p>
            <a:r>
              <a:rPr lang="en-US" dirty="0" smtClean="0"/>
              <a:t>Because of variations in the size, shape, physical abilities, and preferences of mothers and infants, no single</a:t>
            </a:r>
          </a:p>
          <a:p>
            <a:r>
              <a:rPr lang="en-US" dirty="0" smtClean="0"/>
              <a:t>position is correct for all breastfeeding dyads</a:t>
            </a:r>
          </a:p>
          <a:p>
            <a:r>
              <a:rPr lang="en-US" dirty="0" smtClean="0"/>
              <a:t>Supportive positioning facilitates breastfeeding and, when necessary, helps to compensate for</a:t>
            </a:r>
          </a:p>
          <a:p>
            <a:r>
              <a:rPr lang="en-US" dirty="0" smtClean="0"/>
              <a:t>special problems.</a:t>
            </a:r>
            <a:endParaRPr lang="fa-IR" dirty="0" smtClean="0"/>
          </a:p>
          <a:p>
            <a:r>
              <a:rPr lang="en-US" dirty="0" smtClean="0"/>
              <a:t>A newborn’s natural posture is physiologic flexion. The baby is most stable in a prone position</a:t>
            </a:r>
          </a:p>
          <a:p>
            <a:r>
              <a:rPr lang="en-US" dirty="0" smtClean="0"/>
              <a:t>on a supportive</a:t>
            </a:r>
            <a:r>
              <a:rPr lang="fa-IR" baseline="0" dirty="0" smtClean="0"/>
              <a:t> </a:t>
            </a:r>
            <a:r>
              <a:rPr lang="en-US" dirty="0" smtClean="0"/>
              <a:t>surface</a:t>
            </a:r>
            <a:r>
              <a:rPr lang="fa-IR" baseline="0" dirty="0" smtClean="0"/>
              <a:t> </a:t>
            </a:r>
            <a:r>
              <a:rPr lang="en-US" dirty="0" smtClean="0"/>
              <a:t>and can even</a:t>
            </a:r>
            <a:r>
              <a:rPr lang="fa-IR" baseline="0" dirty="0" smtClean="0"/>
              <a:t> </a:t>
            </a:r>
            <a:r>
              <a:rPr lang="en-US" dirty="0" smtClean="0"/>
              <a:t>move</a:t>
            </a:r>
            <a:r>
              <a:rPr lang="fa-IR" baseline="0" dirty="0" smtClean="0"/>
              <a:t> </a:t>
            </a:r>
            <a:r>
              <a:rPr lang="en-US" dirty="0" smtClean="0"/>
              <a:t>forward</a:t>
            </a:r>
            <a:r>
              <a:rPr lang="fa-IR" baseline="0" dirty="0" smtClean="0"/>
              <a:t> </a:t>
            </a:r>
            <a:r>
              <a:rPr lang="en-US" dirty="0" smtClean="0"/>
              <a:t>in a coordinated</a:t>
            </a:r>
            <a:r>
              <a:rPr lang="fa-IR" baseline="0" dirty="0" smtClean="0"/>
              <a:t> </a:t>
            </a:r>
            <a:r>
              <a:rPr lang="en-US" dirty="0" smtClean="0"/>
              <a:t>pattern</a:t>
            </a:r>
            <a:endParaRPr lang="fa-IR" dirty="0" smtClean="0"/>
          </a:p>
          <a:p>
            <a:r>
              <a:rPr lang="en-US" sz="1200" dirty="0" smtClean="0">
                <a:solidFill>
                  <a:srgbClr val="000000"/>
                </a:solidFill>
                <a:latin typeface="Book Antiqua" panose="02040602050305030304" pitchFamily="18" charset="0"/>
              </a:rPr>
              <a:t>When the baby is supine, limb movements often elicit a startle reflex, interfering</a:t>
            </a:r>
          </a:p>
          <a:p>
            <a:r>
              <a:rPr lang="en-US" sz="1200" dirty="0" smtClean="0">
                <a:solidFill>
                  <a:srgbClr val="000000"/>
                </a:solidFill>
                <a:latin typeface="Book Antiqua" panose="02040602050305030304" pitchFamily="18" charset="0"/>
              </a:rPr>
              <a:t>with controlled mobility.</a:t>
            </a:r>
          </a:p>
          <a:p>
            <a:r>
              <a:rPr lang="en-US" sz="1200" dirty="0" smtClean="0">
                <a:solidFill>
                  <a:srgbClr val="000000"/>
                </a:solidFill>
                <a:latin typeface="Book Antiqua" panose="02040602050305030304" pitchFamily="18" charset="0"/>
              </a:rPr>
              <a:t>Normal neuromuscular development increases stability in the</a:t>
            </a:r>
            <a:r>
              <a:rPr lang="en-US" sz="1200" baseline="0" dirty="0" smtClean="0">
                <a:solidFill>
                  <a:srgbClr val="000000"/>
                </a:solidFill>
                <a:latin typeface="Book Antiqua" panose="02040602050305030304" pitchFamily="18" charset="0"/>
              </a:rPr>
              <a:t> </a:t>
            </a:r>
            <a:r>
              <a:rPr lang="en-US" sz="1200" dirty="0" smtClean="0">
                <a:solidFill>
                  <a:srgbClr val="000000"/>
                </a:solidFill>
                <a:latin typeface="Book Antiqua" panose="02040602050305030304" pitchFamily="18" charset="0"/>
              </a:rPr>
              <a:t>proximal, or central, parts of the body (hips and trunk). When this proximal base of stability is</a:t>
            </a:r>
          </a:p>
          <a:p>
            <a:r>
              <a:rPr lang="en-US" sz="1200" dirty="0" smtClean="0">
                <a:solidFill>
                  <a:srgbClr val="000000"/>
                </a:solidFill>
                <a:latin typeface="Book Antiqua" panose="02040602050305030304" pitchFamily="18" charset="0"/>
              </a:rPr>
              <a:t>established, the baby has greater mobility and more refined distal control, including control</a:t>
            </a:r>
            <a:r>
              <a:rPr lang="en-US" sz="1200" baseline="0" dirty="0" smtClean="0">
                <a:solidFill>
                  <a:srgbClr val="000000"/>
                </a:solidFill>
                <a:latin typeface="Book Antiqua" panose="02040602050305030304" pitchFamily="18" charset="0"/>
              </a:rPr>
              <a:t> </a:t>
            </a:r>
            <a:r>
              <a:rPr lang="en-US" sz="1200" dirty="0" smtClean="0">
                <a:solidFill>
                  <a:srgbClr val="000000"/>
                </a:solidFill>
                <a:latin typeface="Book Antiqua" panose="02040602050305030304" pitchFamily="18" charset="0"/>
              </a:rPr>
              <a:t>of the mouth and tongue</a:t>
            </a:r>
            <a:endParaRPr lang="fa-IR" sz="1200" dirty="0" smtClean="0">
              <a:solidFill>
                <a:srgbClr val="000000"/>
              </a:solidFill>
              <a:latin typeface="Book Antiqua" panose="02040602050305030304" pitchFamily="18" charset="0"/>
            </a:endParaRPr>
          </a:p>
          <a:p>
            <a:r>
              <a:rPr lang="en-US" sz="1200" dirty="0" smtClean="0">
                <a:solidFill>
                  <a:srgbClr val="000000"/>
                </a:solidFill>
                <a:latin typeface="Book Antiqua" panose="02040602050305030304" pitchFamily="18" charset="0"/>
              </a:rPr>
              <a:t>Therapeutic positioning is</a:t>
            </a:r>
            <a:r>
              <a:rPr lang="fa-IR" sz="1200" baseline="0" dirty="0" smtClean="0">
                <a:solidFill>
                  <a:srgbClr val="000000"/>
                </a:solidFill>
                <a:latin typeface="Book Antiqua" panose="02040602050305030304" pitchFamily="18" charset="0"/>
              </a:rPr>
              <a:t> </a:t>
            </a:r>
            <a:r>
              <a:rPr lang="en-US" sz="1200" dirty="0" smtClean="0">
                <a:solidFill>
                  <a:srgbClr val="000000"/>
                </a:solidFill>
                <a:latin typeface="Book Antiqua" panose="02040602050305030304" pitchFamily="18" charset="0"/>
              </a:rPr>
              <a:t>often an important piece of the treatment plan for sore nipples, breast refusal, milk supply issues,</a:t>
            </a:r>
          </a:p>
          <a:p>
            <a:r>
              <a:rPr lang="en-US" sz="1200" dirty="0" smtClean="0">
                <a:solidFill>
                  <a:srgbClr val="000000"/>
                </a:solidFill>
                <a:latin typeface="Book Antiqua" panose="02040602050305030304" pitchFamily="18" charset="0"/>
              </a:rPr>
              <a:t>and anatomical variations of the mother</a:t>
            </a:r>
            <a:r>
              <a:rPr lang="fa-IR" sz="1200" baseline="0" dirty="0" smtClean="0">
                <a:solidFill>
                  <a:srgbClr val="000000"/>
                </a:solidFill>
                <a:latin typeface="Book Antiqua" panose="02040602050305030304" pitchFamily="18" charset="0"/>
              </a:rPr>
              <a:t> </a:t>
            </a:r>
            <a:r>
              <a:rPr lang="en-US" sz="1200" dirty="0" smtClean="0">
                <a:solidFill>
                  <a:srgbClr val="000000"/>
                </a:solidFill>
                <a:latin typeface="Book Antiqua" panose="02040602050305030304" pitchFamily="18" charset="0"/>
              </a:rPr>
              <a:t>or baby.</a:t>
            </a:r>
          </a:p>
          <a:p>
            <a:r>
              <a:rPr lang="en-US" sz="1200" dirty="0" smtClean="0">
                <a:solidFill>
                  <a:srgbClr val="000000"/>
                </a:solidFill>
                <a:latin typeface="Book Antiqua" panose="02040602050305030304" pitchFamily="18" charset="0"/>
              </a:rPr>
              <a:t>Additionally,</a:t>
            </a:r>
            <a:r>
              <a:rPr lang="fa-IR" sz="1200" dirty="0" smtClean="0">
                <a:solidFill>
                  <a:srgbClr val="000000"/>
                </a:solidFill>
                <a:latin typeface="Book Antiqua" panose="02040602050305030304" pitchFamily="18" charset="0"/>
              </a:rPr>
              <a:t> </a:t>
            </a:r>
            <a:r>
              <a:rPr lang="en-US" sz="1200" dirty="0" smtClean="0">
                <a:solidFill>
                  <a:srgbClr val="000000"/>
                </a:solidFill>
                <a:latin typeface="Book Antiqua" panose="02040602050305030304" pitchFamily="18" charset="0"/>
              </a:rPr>
              <a:t>therapeutic positions assist</a:t>
            </a:r>
            <a:r>
              <a:rPr lang="fa-IR" sz="1200" baseline="0" dirty="0" smtClean="0">
                <a:solidFill>
                  <a:srgbClr val="000000"/>
                </a:solidFill>
                <a:latin typeface="Book Antiqua" panose="02040602050305030304" pitchFamily="18" charset="0"/>
              </a:rPr>
              <a:t> </a:t>
            </a:r>
            <a:r>
              <a:rPr lang="en-US" sz="1200" dirty="0" smtClean="0">
                <a:solidFill>
                  <a:srgbClr val="000000"/>
                </a:solidFill>
                <a:latin typeface="Book Antiqua" panose="02040602050305030304" pitchFamily="18" charset="0"/>
              </a:rPr>
              <a:t>in</a:t>
            </a:r>
            <a:r>
              <a:rPr lang="fa-IR" sz="1200" baseline="0" dirty="0" smtClean="0">
                <a:solidFill>
                  <a:srgbClr val="000000"/>
                </a:solidFill>
                <a:latin typeface="Book Antiqua" panose="02040602050305030304" pitchFamily="18" charset="0"/>
              </a:rPr>
              <a:t> </a:t>
            </a:r>
            <a:r>
              <a:rPr lang="en-US" sz="1200" dirty="0" smtClean="0">
                <a:solidFill>
                  <a:srgbClr val="000000"/>
                </a:solidFill>
                <a:latin typeface="Book Antiqua" panose="02040602050305030304" pitchFamily="18" charset="0"/>
              </a:rPr>
              <a:t>correcting or compensating</a:t>
            </a:r>
            <a:r>
              <a:rPr lang="fa-IR" sz="1200" baseline="0" dirty="0" smtClean="0">
                <a:solidFill>
                  <a:srgbClr val="000000"/>
                </a:solidFill>
                <a:latin typeface="Book Antiqua" panose="02040602050305030304" pitchFamily="18" charset="0"/>
              </a:rPr>
              <a:t> </a:t>
            </a:r>
            <a:r>
              <a:rPr lang="en-US" sz="1200" dirty="0" smtClean="0">
                <a:solidFill>
                  <a:srgbClr val="000000"/>
                </a:solidFill>
                <a:latin typeface="Book Antiqua" panose="02040602050305030304" pitchFamily="18" charset="0"/>
              </a:rPr>
              <a:t>for</a:t>
            </a:r>
            <a:r>
              <a:rPr lang="fa-IR" sz="1200" baseline="0" dirty="0" smtClean="0">
                <a:solidFill>
                  <a:srgbClr val="000000"/>
                </a:solidFill>
                <a:latin typeface="Book Antiqua" panose="02040602050305030304" pitchFamily="18" charset="0"/>
              </a:rPr>
              <a:t> </a:t>
            </a:r>
            <a:r>
              <a:rPr lang="en-US" sz="1200" dirty="0" smtClean="0">
                <a:solidFill>
                  <a:srgbClr val="000000"/>
                </a:solidFill>
                <a:latin typeface="Book Antiqua" panose="02040602050305030304" pitchFamily="18" charset="0"/>
              </a:rPr>
              <a:t>suckling problems</a:t>
            </a:r>
            <a:endParaRPr lang="en-US" dirty="0"/>
          </a:p>
        </p:txBody>
      </p:sp>
      <p:sp>
        <p:nvSpPr>
          <p:cNvPr id="4" name="Slide Number Placeholder 3"/>
          <p:cNvSpPr>
            <a:spLocks noGrp="1"/>
          </p:cNvSpPr>
          <p:nvPr>
            <p:ph type="sldNum" sz="quarter" idx="10"/>
          </p:nvPr>
        </p:nvSpPr>
        <p:spPr/>
        <p:txBody>
          <a:bodyPr/>
          <a:lstStyle/>
          <a:p>
            <a:pPr>
              <a:defRPr/>
            </a:pPr>
            <a:fld id="{C848E416-0867-456D-A132-87D1FBAB503D}" type="slidenum">
              <a:rPr lang="fa-IR">
                <a:solidFill>
                  <a:prstClr val="black"/>
                </a:solidFill>
              </a:rPr>
              <a:pPr>
                <a:defRPr/>
              </a:pPr>
              <a:t>2</a:t>
            </a:fld>
            <a:endParaRPr lang="fa-IR">
              <a:solidFill>
                <a:prstClr val="black"/>
              </a:solidFill>
            </a:endParaRPr>
          </a:p>
        </p:txBody>
      </p:sp>
    </p:spTree>
    <p:extLst>
      <p:ext uri="{BB962C8B-B14F-4D97-AF65-F5344CB8AC3E}">
        <p14:creationId xmlns:p14="http://schemas.microsoft.com/office/powerpoint/2010/main" val="359864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position can be accomplished in two ways: using a thumb and two fingers, or</a:t>
            </a:r>
          </a:p>
          <a:p>
            <a:r>
              <a:rPr lang="en-US" dirty="0" smtClean="0"/>
              <a:t>using three fingers (Figure 13-19). The mother’s hand size, finger length, and manual dexterity will</a:t>
            </a:r>
          </a:p>
          <a:p>
            <a:r>
              <a:rPr lang="en-US" dirty="0" smtClean="0"/>
              <a:t>determine which digits she uses to apply pressure to the baby’s cheeks over the buccinators and to</a:t>
            </a:r>
          </a:p>
          <a:p>
            <a:r>
              <a:rPr lang="en-US" dirty="0" smtClean="0"/>
              <a:t>support the mandible (chin). An additional finger is used in the baby’s mouth for the suck training.</a:t>
            </a:r>
            <a:endParaRPr lang="en-US" dirty="0"/>
          </a:p>
        </p:txBody>
      </p:sp>
      <p:sp>
        <p:nvSpPr>
          <p:cNvPr id="4" name="Slide Number Placeholder 3"/>
          <p:cNvSpPr>
            <a:spLocks noGrp="1"/>
          </p:cNvSpPr>
          <p:nvPr>
            <p:ph type="sldNum" sz="quarter" idx="10"/>
          </p:nvPr>
        </p:nvSpPr>
        <p:spPr/>
        <p:txBody>
          <a:bodyPr/>
          <a:lstStyle/>
          <a:p>
            <a:fld id="{BD4665D1-74C1-4D34-A678-639F491A6FFF}" type="slidenum">
              <a:rPr lang="en-US" smtClean="0"/>
              <a:pPr/>
              <a:t>24</a:t>
            </a:fld>
            <a:endParaRPr lang="en-US"/>
          </a:p>
        </p:txBody>
      </p:sp>
    </p:spTree>
    <p:extLst>
      <p:ext uri="{BB962C8B-B14F-4D97-AF65-F5344CB8AC3E}">
        <p14:creationId xmlns:p14="http://schemas.microsoft.com/office/powerpoint/2010/main" val="2522691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During suck training, eliminate the finger on the chin, leaving two fingers for</a:t>
            </a:r>
          </a:p>
          <a:p>
            <a:r>
              <a:rPr lang="en-US" dirty="0" smtClean="0"/>
              <a:t>pressure points on the buccal muscles. When the baby is at the breast, two hands are used to</a:t>
            </a:r>
          </a:p>
          <a:p>
            <a:r>
              <a:rPr lang="en-US" dirty="0" smtClean="0"/>
              <a:t>provide the pressure points</a:t>
            </a:r>
            <a:endParaRPr lang="en-US" dirty="0"/>
          </a:p>
        </p:txBody>
      </p:sp>
      <p:sp>
        <p:nvSpPr>
          <p:cNvPr id="4" name="Slide Number Placeholder 3"/>
          <p:cNvSpPr>
            <a:spLocks noGrp="1"/>
          </p:cNvSpPr>
          <p:nvPr>
            <p:ph type="sldNum" sz="quarter" idx="10"/>
          </p:nvPr>
        </p:nvSpPr>
        <p:spPr/>
        <p:txBody>
          <a:bodyPr/>
          <a:lstStyle/>
          <a:p>
            <a:fld id="{BD4665D1-74C1-4D34-A678-639F491A6FFF}" type="slidenum">
              <a:rPr lang="en-US" smtClean="0"/>
              <a:pPr/>
              <a:t>25</a:t>
            </a:fld>
            <a:endParaRPr lang="en-US"/>
          </a:p>
        </p:txBody>
      </p:sp>
    </p:spTree>
    <p:extLst>
      <p:ext uri="{BB962C8B-B14F-4D97-AF65-F5344CB8AC3E}">
        <p14:creationId xmlns:p14="http://schemas.microsoft.com/office/powerpoint/2010/main" val="112822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بعضی از مادران تمایل دارند که از تمامی هر سه روش دردفعات مختلف شیردهی استفاده کنند</a:t>
            </a:r>
          </a:p>
          <a:p>
            <a:pPr algn="r" rtl="1"/>
            <a:endParaRPr lang="en-US" dirty="0"/>
          </a:p>
        </p:txBody>
      </p:sp>
      <p:sp>
        <p:nvSpPr>
          <p:cNvPr id="4" name="Slide Number Placeholder 3"/>
          <p:cNvSpPr>
            <a:spLocks noGrp="1"/>
          </p:cNvSpPr>
          <p:nvPr>
            <p:ph type="sldNum" sz="quarter" idx="10"/>
          </p:nvPr>
        </p:nvSpPr>
        <p:spPr/>
        <p:txBody>
          <a:bodyPr/>
          <a:lstStyle/>
          <a:p>
            <a:fld id="{BD4665D1-74C1-4D34-A678-639F491A6FFF}"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72993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4665D1-74C1-4D34-A678-639F491A6FFF}" type="slidenum">
              <a:rPr lang="en-US" smtClean="0"/>
              <a:pPr/>
              <a:t>4</a:t>
            </a:fld>
            <a:endParaRPr lang="en-US"/>
          </a:p>
        </p:txBody>
      </p:sp>
    </p:spTree>
    <p:extLst>
      <p:ext uri="{BB962C8B-B14F-4D97-AF65-F5344CB8AC3E}">
        <p14:creationId xmlns:p14="http://schemas.microsoft.com/office/powerpoint/2010/main" val="226329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زین اسب</a:t>
            </a:r>
            <a:endParaRPr lang="en-US" dirty="0"/>
          </a:p>
        </p:txBody>
      </p:sp>
      <p:sp>
        <p:nvSpPr>
          <p:cNvPr id="4" name="Slide Number Placeholder 3"/>
          <p:cNvSpPr>
            <a:spLocks noGrp="1"/>
          </p:cNvSpPr>
          <p:nvPr>
            <p:ph type="sldNum" sz="quarter" idx="10"/>
          </p:nvPr>
        </p:nvSpPr>
        <p:spPr/>
        <p:txBody>
          <a:bodyPr/>
          <a:lstStyle/>
          <a:p>
            <a:fld id="{BD4665D1-74C1-4D34-A678-639F491A6FFF}" type="slidenum">
              <a:rPr lang="en-US" smtClean="0"/>
              <a:pPr/>
              <a:t>5</a:t>
            </a:fld>
            <a:endParaRPr lang="en-US"/>
          </a:p>
        </p:txBody>
      </p:sp>
    </p:spTree>
    <p:extLst>
      <p:ext uri="{BB962C8B-B14F-4D97-AF65-F5344CB8AC3E}">
        <p14:creationId xmlns:p14="http://schemas.microsoft.com/office/powerpoint/2010/main" val="35319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err="1" smtClean="0"/>
              <a:t>Retrognathia</a:t>
            </a:r>
            <a:endParaRPr lang="en-US" sz="1600" b="1" dirty="0" smtClean="0"/>
          </a:p>
          <a:p>
            <a:r>
              <a:rPr lang="en-US" sz="1600" b="1" dirty="0" smtClean="0"/>
              <a:t>Velopharyngeal </a:t>
            </a:r>
            <a:r>
              <a:rPr lang="en-US" sz="1600" b="1" baseline="0" dirty="0" smtClean="0"/>
              <a:t>  inadequacy</a:t>
            </a:r>
            <a:endParaRPr lang="fa-IR" sz="1600" b="1" baseline="0" dirty="0" smtClean="0"/>
          </a:p>
          <a:p>
            <a:r>
              <a:rPr lang="en-US" sz="1600" b="0" dirty="0" smtClean="0"/>
              <a:t>specially if the baby is being</a:t>
            </a:r>
            <a:r>
              <a:rPr lang="fa-IR" sz="1600" b="0" baseline="0" dirty="0" smtClean="0"/>
              <a:t> </a:t>
            </a:r>
            <a:r>
              <a:rPr lang="en-US" sz="1600" b="0" dirty="0" smtClean="0"/>
              <a:t>fed artificial infant milk supplements,</a:t>
            </a:r>
            <a:r>
              <a:rPr lang="fa-IR" sz="1600" b="0" baseline="0" dirty="0" smtClean="0"/>
              <a:t> </a:t>
            </a:r>
            <a:r>
              <a:rPr lang="en-US" sz="1600" b="0" dirty="0" smtClean="0"/>
              <a:t>vertical positions help prevent milk</a:t>
            </a:r>
            <a:r>
              <a:rPr lang="fa-IR" sz="1600" b="0" baseline="0" dirty="0" smtClean="0"/>
              <a:t> </a:t>
            </a:r>
            <a:r>
              <a:rPr lang="en-US" sz="1600" b="0" dirty="0" smtClean="0"/>
              <a:t>from entering the nasopharynx and</a:t>
            </a:r>
            <a:r>
              <a:rPr lang="fa-IR" sz="1600" b="0" baseline="0" dirty="0" smtClean="0"/>
              <a:t> </a:t>
            </a:r>
            <a:r>
              <a:rPr lang="en-US" sz="1600" b="0" dirty="0" err="1" smtClean="0"/>
              <a:t>eustachian</a:t>
            </a:r>
            <a:r>
              <a:rPr lang="en-US" sz="1600" b="0" dirty="0" smtClean="0"/>
              <a:t> tubes.</a:t>
            </a:r>
            <a:endParaRPr lang="fa-IR" sz="1600" b="0" dirty="0" smtClean="0"/>
          </a:p>
        </p:txBody>
      </p:sp>
      <p:sp>
        <p:nvSpPr>
          <p:cNvPr id="4" name="Slide Number Placeholder 3"/>
          <p:cNvSpPr>
            <a:spLocks noGrp="1"/>
          </p:cNvSpPr>
          <p:nvPr>
            <p:ph type="sldNum" sz="quarter" idx="10"/>
          </p:nvPr>
        </p:nvSpPr>
        <p:spPr/>
        <p:txBody>
          <a:bodyPr/>
          <a:lstStyle/>
          <a:p>
            <a:fld id="{BD4665D1-74C1-4D34-A678-639F491A6FFF}" type="slidenum">
              <a:rPr lang="en-US" smtClean="0"/>
              <a:pPr/>
              <a:t>7</a:t>
            </a:fld>
            <a:endParaRPr lang="en-US"/>
          </a:p>
        </p:txBody>
      </p:sp>
    </p:spTree>
    <p:extLst>
      <p:ext uri="{BB962C8B-B14F-4D97-AF65-F5344CB8AC3E}">
        <p14:creationId xmlns:p14="http://schemas.microsoft.com/office/powerpoint/2010/main" val="203919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diagonal prone positions</a:t>
            </a:r>
            <a:endParaRPr lang="en-US" dirty="0"/>
          </a:p>
        </p:txBody>
      </p:sp>
      <p:sp>
        <p:nvSpPr>
          <p:cNvPr id="4" name="Slide Number Placeholder 3"/>
          <p:cNvSpPr>
            <a:spLocks noGrp="1"/>
          </p:cNvSpPr>
          <p:nvPr>
            <p:ph type="sldNum" sz="quarter" idx="10"/>
          </p:nvPr>
        </p:nvSpPr>
        <p:spPr/>
        <p:txBody>
          <a:bodyPr/>
          <a:lstStyle/>
          <a:p>
            <a:fld id="{BD4665D1-74C1-4D34-A678-639F491A6FFF}" type="slidenum">
              <a:rPr lang="en-US" smtClean="0"/>
              <a:pPr/>
              <a:t>14</a:t>
            </a:fld>
            <a:endParaRPr lang="en-US"/>
          </a:p>
        </p:txBody>
      </p:sp>
    </p:spTree>
    <p:extLst>
      <p:ext uri="{BB962C8B-B14F-4D97-AF65-F5344CB8AC3E}">
        <p14:creationId xmlns:p14="http://schemas.microsoft.com/office/powerpoint/2010/main" val="303323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Low" rtl="1">
              <a:lnSpc>
                <a:spcPct val="107000"/>
              </a:lnSpc>
              <a:spcBef>
                <a:spcPts val="0"/>
              </a:spcBef>
              <a:spcAft>
                <a:spcPts val="0"/>
              </a:spcAft>
            </a:pPr>
            <a:endParaRPr lang="en-US" sz="1600" b="1" dirty="0"/>
          </a:p>
        </p:txBody>
      </p:sp>
      <p:sp>
        <p:nvSpPr>
          <p:cNvPr id="4" name="Slide Number Placeholder 3"/>
          <p:cNvSpPr>
            <a:spLocks noGrp="1"/>
          </p:cNvSpPr>
          <p:nvPr>
            <p:ph type="sldNum" sz="quarter" idx="10"/>
          </p:nvPr>
        </p:nvSpPr>
        <p:spPr/>
        <p:txBody>
          <a:bodyPr/>
          <a:lstStyle/>
          <a:p>
            <a:fld id="{BD4665D1-74C1-4D34-A678-639F491A6FFF}" type="slidenum">
              <a:rPr lang="en-US" smtClean="0"/>
              <a:pPr/>
              <a:t>18</a:t>
            </a:fld>
            <a:endParaRPr lang="en-US"/>
          </a:p>
        </p:txBody>
      </p:sp>
    </p:spTree>
    <p:extLst>
      <p:ext uri="{BB962C8B-B14F-4D97-AF65-F5344CB8AC3E}">
        <p14:creationId xmlns:p14="http://schemas.microsoft.com/office/powerpoint/2010/main" val="3533617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دراین روش شیرخوار از پهلوی مادر بطور خوابیده به شکم و مایل به روی شکم مادر قرار می گیرد.بطوری که برای پستان راست مادر، شیرخوار از طرف چپش  به روی بازوی راست مادر که به روی  بالشی گذاشته است، بطور مایل و زاویه دار ونه بیشتر از 30تا45 درجه از بستر به روی شکم مادر خوابیده است. سر شیرخوار همسطح با پستان و دهان وی زیر نوک پستان بمنظور لچ (</a:t>
            </a:r>
            <a:r>
              <a:rPr lang="en-US" dirty="0" err="1" smtClean="0"/>
              <a:t>Latch_on</a:t>
            </a:r>
            <a:r>
              <a:rPr lang="en-US" dirty="0" smtClean="0"/>
              <a:t>)</a:t>
            </a:r>
            <a:r>
              <a:rPr lang="fa-IR" dirty="0" smtClean="0"/>
              <a:t>واقع میشود.بازو و دست مادر، شیرخوار را و بالش، بازوی مادر را حمایت می کند.</a:t>
            </a:r>
            <a:endParaRPr lang="en-US" dirty="0"/>
          </a:p>
        </p:txBody>
      </p:sp>
      <p:sp>
        <p:nvSpPr>
          <p:cNvPr id="4" name="Slide Number Placeholder 3"/>
          <p:cNvSpPr>
            <a:spLocks noGrp="1"/>
          </p:cNvSpPr>
          <p:nvPr>
            <p:ph type="sldNum" sz="quarter" idx="10"/>
          </p:nvPr>
        </p:nvSpPr>
        <p:spPr/>
        <p:txBody>
          <a:bodyPr/>
          <a:lstStyle/>
          <a:p>
            <a:fld id="{BD4665D1-74C1-4D34-A678-639F491A6FFF}" type="slidenum">
              <a:rPr lang="en-US" smtClean="0"/>
              <a:pPr/>
              <a:t>19</a:t>
            </a:fld>
            <a:endParaRPr lang="en-US"/>
          </a:p>
        </p:txBody>
      </p:sp>
    </p:spTree>
    <p:extLst>
      <p:ext uri="{BB962C8B-B14F-4D97-AF65-F5344CB8AC3E}">
        <p14:creationId xmlns:p14="http://schemas.microsoft.com/office/powerpoint/2010/main" val="3206324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باید مادرمطمئن شود که زانوهای شیرخوار از کنارش سر نخورد. در صورت زانوزدن شیرخوار در طرف چپ مادر، قاعده گردن شیرخوار با دست چپ مادر و پشت او توسط بازوی همان دست مادر حمایت می شود، دست راست مادرکه ازاد است می تواند پستان چپ را کنترول کند.در ابتدا به محض اینکه شیرخوار اماده گرفتن پستان است مادر می تواند سرشیرخوار را بطرف پستان ببرد، ولیکن پس از چند تلاش  اغلب خود شیرخوار پستان را خواهد گرفت. سهولت تطابق این روش که درآن  شیرخوار احساس خوب وضعیت جنینی را می نماید، سبب تعجب مادر و مراقبین خواهد شد. پس از شیرخوردن خوب شیرخوار،با گذاشتن بالش کوچک در کنارسر، سبب حمایت و ازاد شدن دست مادر می شود. </a:t>
            </a:r>
            <a:endParaRPr lang="en-US" dirty="0"/>
          </a:p>
        </p:txBody>
      </p:sp>
      <p:sp>
        <p:nvSpPr>
          <p:cNvPr id="4" name="Slide Number Placeholder 3"/>
          <p:cNvSpPr>
            <a:spLocks noGrp="1"/>
          </p:cNvSpPr>
          <p:nvPr>
            <p:ph type="sldNum" sz="quarter" idx="10"/>
          </p:nvPr>
        </p:nvSpPr>
        <p:spPr/>
        <p:txBody>
          <a:bodyPr/>
          <a:lstStyle/>
          <a:p>
            <a:fld id="{BD4665D1-74C1-4D34-A678-639F491A6FFF}" type="slidenum">
              <a:rPr lang="en-US" smtClean="0"/>
              <a:pPr/>
              <a:t>20</a:t>
            </a:fld>
            <a:endParaRPr lang="en-US"/>
          </a:p>
        </p:txBody>
      </p:sp>
    </p:spTree>
    <p:extLst>
      <p:ext uri="{BB962C8B-B14F-4D97-AF65-F5344CB8AC3E}">
        <p14:creationId xmlns:p14="http://schemas.microsoft.com/office/powerpoint/2010/main" val="3404120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grpSp>
        <p:nvGrpSpPr>
          <p:cNvPr id="5" name="Group 18"/>
          <p:cNvGrpSpPr>
            <a:grpSpLocks/>
          </p:cNvGrpSpPr>
          <p:nvPr/>
        </p:nvGrpSpPr>
        <p:grpSpPr bwMode="auto">
          <a:xfrm>
            <a:off x="-4233" y="4953000"/>
            <a:ext cx="12196233" cy="1911350"/>
            <a:chOff x="-3765" y="4832896"/>
            <a:chExt cx="9147765" cy="2032192"/>
          </a:xfrm>
        </p:grpSpPr>
        <p:sp>
          <p:nvSpPr>
            <p:cNvPr id="6" name="Freeform 19"/>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sz="1800">
                <a:solidFill>
                  <a:prstClr val="black"/>
                </a:solidFill>
                <a:cs typeface="Arial" pitchFamily="34" charset="0"/>
              </a:endParaRPr>
            </a:p>
          </p:txBody>
        </p:sp>
        <p:sp>
          <p:nvSpPr>
            <p:cNvPr id="7" name="Freeform 20"/>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a-IR" sz="1800">
                <a:solidFill>
                  <a:prstClr val="black"/>
                </a:solidFill>
                <a:latin typeface="Arial" pitchFamily="34" charset="0"/>
              </a:endParaRPr>
            </a:p>
          </p:txBody>
        </p:sp>
        <p:sp>
          <p:nvSpPr>
            <p:cNvPr id="8" name="Freeform 21"/>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cxnSp>
          <p:nvCxnSpPr>
            <p:cNvPr id="10" name="Straight Connector 22"/>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3" descr="MOH logo.bmp"/>
          <p:cNvPicPr>
            <a:picLocks noChangeAspect="1"/>
          </p:cNvPicPr>
          <p:nvPr userDrawn="1"/>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66701" y="5257800"/>
            <a:ext cx="197696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descr="logo final moavenat copy.tif"/>
          <p:cNvPicPr>
            <a:picLocks noChangeAspect="1"/>
          </p:cNvPicPr>
          <p:nvPr userDrawn="1"/>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t="14444" b="24445"/>
          <a:stretch>
            <a:fillRect/>
          </a:stretch>
        </p:blipFill>
        <p:spPr bwMode="auto">
          <a:xfrm>
            <a:off x="4838798" y="304800"/>
            <a:ext cx="2182284"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914400" y="1752602"/>
            <a:ext cx="10363200" cy="1829761"/>
          </a:xfrm>
        </p:spPr>
        <p:txBody>
          <a:bodyPr anchor="b"/>
          <a:lstStyle>
            <a:lvl1pPr algn="ctr">
              <a:defRPr sz="4800" b="1">
                <a:solidFill>
                  <a:schemeClr val="tx2"/>
                </a:solidFill>
                <a:effectLst/>
                <a:cs typeface="B Yagut" pitchFamily="2" charset="-78"/>
              </a:defRPr>
            </a:lvl1pPr>
            <a:extLst/>
          </a:lstStyle>
          <a:p>
            <a:r>
              <a:rPr lang="en-US" smtClean="0"/>
              <a:t>Click to edit Master title style</a:t>
            </a:r>
            <a:endParaRPr lang="en-US" dirty="0"/>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ctr">
              <a:buNone/>
              <a:defRPr b="1">
                <a:solidFill>
                  <a:schemeClr val="tx2"/>
                </a:solidFill>
                <a:cs typeface="B Yagut"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Tree>
    <p:extLst>
      <p:ext uri="{BB962C8B-B14F-4D97-AF65-F5344CB8AC3E}">
        <p14:creationId xmlns:p14="http://schemas.microsoft.com/office/powerpoint/2010/main" val="288185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fa-IR">
              <a:solidFill>
                <a:prstClr val="black"/>
              </a:solidFill>
            </a:endParaRPr>
          </a:p>
        </p:txBody>
      </p:sp>
      <p:sp>
        <p:nvSpPr>
          <p:cNvPr id="5" name="Footer Placeholder 4"/>
          <p:cNvSpPr>
            <a:spLocks noGrp="1"/>
          </p:cNvSpPr>
          <p:nvPr>
            <p:ph type="ftr" sz="quarter" idx="11"/>
          </p:nvPr>
        </p:nvSpPr>
        <p:spPr>
          <a:xfrm>
            <a:off x="5839884" y="6408739"/>
            <a:ext cx="3134783" cy="365125"/>
          </a:xfrm>
          <a:prstGeom prst="rect">
            <a:avLst/>
          </a:prstGeom>
        </p:spPr>
        <p:txBody>
          <a:bodyPr/>
          <a:lstStyle>
            <a:lvl1pPr algn="r" rtl="1" fontAlgn="auto">
              <a:spcBef>
                <a:spcPts val="0"/>
              </a:spcBef>
              <a:spcAft>
                <a:spcPts val="0"/>
              </a:spcAft>
              <a:defRPr>
                <a:latin typeface="+mn-lt"/>
                <a:cs typeface="+mn-cs"/>
              </a:defRPr>
            </a:lvl1pPr>
            <a:extLst/>
          </a:lstStyle>
          <a:p>
            <a:pPr>
              <a:defRPr/>
            </a:pPr>
            <a:endParaRPr lang="fa-IR">
              <a:solidFill>
                <a:prstClr val="black"/>
              </a:solidFill>
            </a:endParaRPr>
          </a:p>
        </p:txBody>
      </p:sp>
      <p:sp>
        <p:nvSpPr>
          <p:cNvPr id="6" name="Slide Number Placeholder 5"/>
          <p:cNvSpPr>
            <a:spLocks noGrp="1"/>
          </p:cNvSpPr>
          <p:nvPr>
            <p:ph type="sldNum" sz="quarter" idx="12"/>
          </p:nvPr>
        </p:nvSpPr>
        <p:spPr/>
        <p:txBody>
          <a:bodyPr/>
          <a:lstStyle>
            <a:lvl1pPr>
              <a:defRPr/>
            </a:lvl1pPr>
            <a:extLst/>
          </a:lstStyle>
          <a:p>
            <a:pPr>
              <a:defRPr/>
            </a:pPr>
            <a:fld id="{084BB55B-7E47-4195-A2B7-D04E507ACA1E}" type="slidenum">
              <a:rPr lang="fa-IR">
                <a:solidFill>
                  <a:prstClr val="black"/>
                </a:solidFill>
              </a:rPr>
              <a:pPr>
                <a:defRPr/>
              </a:pPr>
              <a:t>‹#›</a:t>
            </a:fld>
            <a:endParaRPr lang="fa-IR">
              <a:solidFill>
                <a:prstClr val="black"/>
              </a:solidFill>
            </a:endParaRPr>
          </a:p>
        </p:txBody>
      </p:sp>
      <p:sp>
        <p:nvSpPr>
          <p:cNvPr id="7" name="Footer Placeholder 4"/>
          <p:cNvSpPr txBox="1">
            <a:spLocks/>
          </p:cNvSpPr>
          <p:nvPr userDrawn="1"/>
        </p:nvSpPr>
        <p:spPr>
          <a:xfrm>
            <a:off x="8496267" y="6492876"/>
            <a:ext cx="3134783" cy="365125"/>
          </a:xfrm>
          <a:prstGeom prst="rect">
            <a:avLst/>
          </a:prstGeom>
        </p:spPr>
        <p:txBody>
          <a:bodyPr/>
          <a:lstStyle>
            <a:defPPr>
              <a:defRPr lang="fa-IR"/>
            </a:defPPr>
            <a:lvl1pPr algn="ctr" rtl="1" fontAlgn="auto">
              <a:spcBef>
                <a:spcPts val="0"/>
              </a:spcBef>
              <a:spcAft>
                <a:spcPts val="0"/>
              </a:spcAft>
              <a:defRPr sz="1200" b="1" kern="1200">
                <a:solidFill>
                  <a:schemeClr val="tx1"/>
                </a:solidFill>
                <a:latin typeface="+mn-lt"/>
                <a:ea typeface="+mn-ea"/>
                <a:cs typeface="B Yagut" pitchFamily="2" charset="-78"/>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r>
              <a:rPr lang="en-US" sz="1200" smtClean="0">
                <a:solidFill>
                  <a:prstClr val="black"/>
                </a:solidFill>
              </a:rPr>
              <a:t>Dr Ravari</a:t>
            </a:r>
            <a:endParaRPr lang="fa-IR" sz="1200" dirty="0">
              <a:solidFill>
                <a:prstClr val="black"/>
              </a:solidFill>
            </a:endParaRPr>
          </a:p>
        </p:txBody>
      </p:sp>
    </p:spTree>
    <p:extLst>
      <p:ext uri="{BB962C8B-B14F-4D97-AF65-F5344CB8AC3E}">
        <p14:creationId xmlns:p14="http://schemas.microsoft.com/office/powerpoint/2010/main" val="3284835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fa-IR">
              <a:solidFill>
                <a:prstClr val="black"/>
              </a:solidFill>
            </a:endParaRPr>
          </a:p>
        </p:txBody>
      </p:sp>
      <p:sp>
        <p:nvSpPr>
          <p:cNvPr id="5" name="Footer Placeholder 4"/>
          <p:cNvSpPr>
            <a:spLocks noGrp="1"/>
          </p:cNvSpPr>
          <p:nvPr>
            <p:ph type="ftr" sz="quarter" idx="11"/>
          </p:nvPr>
        </p:nvSpPr>
        <p:spPr>
          <a:xfrm>
            <a:off x="5839884" y="6408739"/>
            <a:ext cx="3134783" cy="365125"/>
          </a:xfrm>
          <a:prstGeom prst="rect">
            <a:avLst/>
          </a:prstGeom>
        </p:spPr>
        <p:txBody>
          <a:bodyPr/>
          <a:lstStyle>
            <a:lvl1pPr algn="r" rtl="1" fontAlgn="auto">
              <a:spcBef>
                <a:spcPts val="0"/>
              </a:spcBef>
              <a:spcAft>
                <a:spcPts val="0"/>
              </a:spcAft>
              <a:defRPr>
                <a:latin typeface="+mn-lt"/>
                <a:cs typeface="+mn-cs"/>
              </a:defRPr>
            </a:lvl1pPr>
            <a:extLst/>
          </a:lstStyle>
          <a:p>
            <a:pPr>
              <a:defRPr/>
            </a:pPr>
            <a:endParaRPr lang="fa-IR">
              <a:solidFill>
                <a:prstClr val="black"/>
              </a:solidFill>
            </a:endParaRPr>
          </a:p>
        </p:txBody>
      </p:sp>
      <p:sp>
        <p:nvSpPr>
          <p:cNvPr id="6" name="Slide Number Placeholder 5"/>
          <p:cNvSpPr>
            <a:spLocks noGrp="1"/>
          </p:cNvSpPr>
          <p:nvPr>
            <p:ph type="sldNum" sz="quarter" idx="12"/>
          </p:nvPr>
        </p:nvSpPr>
        <p:spPr/>
        <p:txBody>
          <a:bodyPr/>
          <a:lstStyle>
            <a:lvl1pPr>
              <a:defRPr/>
            </a:lvl1pPr>
            <a:extLst/>
          </a:lstStyle>
          <a:p>
            <a:pPr>
              <a:defRPr/>
            </a:pPr>
            <a:fld id="{6B547C27-7494-4632-813B-7E944D519E37}" type="slidenum">
              <a:rPr lang="fa-IR">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395995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6" descr="logo final moavenat copy.tif"/>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rcRect t="11737" b="26376"/>
          <a:stretch>
            <a:fillRect/>
          </a:stretch>
        </p:blipFill>
        <p:spPr bwMode="auto">
          <a:xfrm>
            <a:off x="3149600" y="1524000"/>
            <a:ext cx="6665384"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lvl1pPr>
              <a:defRPr>
                <a:cs typeface="B Yagut" pitchFamily="2" charset="-78"/>
              </a:defRPr>
            </a:lvl1pPr>
            <a:lvl2pPr>
              <a:defRPr>
                <a:cs typeface="B Yagut" pitchFamily="2" charset="-78"/>
              </a:defRPr>
            </a:lvl2pPr>
            <a:lvl3pPr>
              <a:defRPr>
                <a:cs typeface="B Yagut" pitchFamily="2" charset="-78"/>
              </a:defRPr>
            </a:lvl3pPr>
            <a:lvl4pPr>
              <a:defRPr>
                <a:cs typeface="B Yagut" pitchFamily="2" charset="-78"/>
              </a:defRPr>
            </a:lvl4pPr>
            <a:lvl5pPr>
              <a:defRPr>
                <a:cs typeface="B Yagut" pitchFamily="2" charset="-78"/>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lvl1pPr>
              <a:defRPr>
                <a:effectLst/>
                <a:cs typeface="B Yagut" pitchFamily="2" charset="-78"/>
              </a:defRPr>
            </a:lvl1pPr>
            <a:extLst/>
          </a:lstStyle>
          <a:p>
            <a:r>
              <a:rPr lang="en-US" dirty="0" smtClean="0"/>
              <a:t>Click to edit Master title style</a:t>
            </a:r>
            <a:endParaRPr lang="en-US" dirty="0"/>
          </a:p>
        </p:txBody>
      </p:sp>
      <p:sp>
        <p:nvSpPr>
          <p:cNvPr id="5" name="Date Placeholder 3"/>
          <p:cNvSpPr>
            <a:spLocks noGrp="1"/>
          </p:cNvSpPr>
          <p:nvPr>
            <p:ph type="dt" sz="half" idx="10"/>
          </p:nvPr>
        </p:nvSpPr>
        <p:spPr>
          <a:xfrm>
            <a:off x="6096000" y="6486851"/>
            <a:ext cx="2559051" cy="365125"/>
          </a:xfrm>
        </p:spPr>
        <p:txBody>
          <a:bodyPr/>
          <a:lstStyle>
            <a:lvl1pPr>
              <a:defRPr sz="500"/>
            </a:lvl1pPr>
            <a:extLst/>
          </a:lstStyle>
          <a:p>
            <a:pPr>
              <a:defRPr/>
            </a:pPr>
            <a:endParaRPr lang="fa-IR" dirty="0">
              <a:solidFill>
                <a:prstClr val="black"/>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10A915E6-25D4-4478-83EA-8A1184D8A544}" type="slidenum">
              <a:rPr lang="fa-IR">
                <a:solidFill>
                  <a:prstClr val="black"/>
                </a:solidFill>
              </a:rPr>
              <a:pPr>
                <a:defRPr/>
              </a:pPr>
              <a:t>‹#›</a:t>
            </a:fld>
            <a:endParaRPr lang="fa-IR" dirty="0">
              <a:solidFill>
                <a:prstClr val="black"/>
              </a:solidFill>
            </a:endParaRPr>
          </a:p>
        </p:txBody>
      </p:sp>
    </p:spTree>
    <p:extLst>
      <p:ext uri="{BB962C8B-B14F-4D97-AF65-F5344CB8AC3E}">
        <p14:creationId xmlns:p14="http://schemas.microsoft.com/office/powerpoint/2010/main" val="405473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sz="1800">
              <a:solidFill>
                <a:prstClr val="white"/>
              </a:solidFill>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sz="1800">
              <a:solidFill>
                <a:prstClr val="white"/>
              </a:solidFill>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fa-IR">
              <a:solidFill>
                <a:prstClr val="white"/>
              </a:solidFill>
            </a:endParaRPr>
          </a:p>
        </p:txBody>
      </p:sp>
      <p:sp>
        <p:nvSpPr>
          <p:cNvPr id="7" name="Footer Placeholder 4"/>
          <p:cNvSpPr>
            <a:spLocks noGrp="1"/>
          </p:cNvSpPr>
          <p:nvPr>
            <p:ph type="ftr" sz="quarter" idx="11"/>
          </p:nvPr>
        </p:nvSpPr>
        <p:spPr>
          <a:xfrm>
            <a:off x="5839884" y="6408739"/>
            <a:ext cx="3134783" cy="365125"/>
          </a:xfrm>
          <a:prstGeom prst="rect">
            <a:avLst/>
          </a:prstGeom>
        </p:spPr>
        <p:txBody>
          <a:bodyPr/>
          <a:lstStyle>
            <a:lvl1pPr algn="r" rtl="1" fontAlgn="auto">
              <a:spcBef>
                <a:spcPts val="0"/>
              </a:spcBef>
              <a:spcAft>
                <a:spcPts val="0"/>
              </a:spcAft>
              <a:defRPr>
                <a:latin typeface="+mn-lt"/>
                <a:cs typeface="+mn-cs"/>
              </a:defRPr>
            </a:lvl1pPr>
            <a:extLst/>
          </a:lstStyle>
          <a:p>
            <a:pPr>
              <a:defRPr/>
            </a:pPr>
            <a:endParaRPr lang="fa-IR">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6E68ADEF-94E8-494B-BF1A-52E35ADF85C0}" type="slidenum">
              <a:rPr lang="fa-IR">
                <a:solidFill>
                  <a:prstClr val="white"/>
                </a:solidFill>
              </a:rPr>
              <a:pPr>
                <a:defRPr/>
              </a:pPr>
              <a:t>‹#›</a:t>
            </a:fld>
            <a:endParaRPr lang="fa-IR">
              <a:solidFill>
                <a:prstClr val="white"/>
              </a:solidFill>
            </a:endParaRPr>
          </a:p>
        </p:txBody>
      </p:sp>
    </p:spTree>
    <p:extLst>
      <p:ext uri="{BB962C8B-B14F-4D97-AF65-F5344CB8AC3E}">
        <p14:creationId xmlns:p14="http://schemas.microsoft.com/office/powerpoint/2010/main" val="27454550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fa-IR">
              <a:solidFill>
                <a:prstClr val="white"/>
              </a:solidFill>
            </a:endParaRPr>
          </a:p>
        </p:txBody>
      </p:sp>
      <p:sp>
        <p:nvSpPr>
          <p:cNvPr id="6" name="Footer Placeholder 5"/>
          <p:cNvSpPr>
            <a:spLocks noGrp="1"/>
          </p:cNvSpPr>
          <p:nvPr>
            <p:ph type="ftr" sz="quarter" idx="11"/>
          </p:nvPr>
        </p:nvSpPr>
        <p:spPr>
          <a:xfrm>
            <a:off x="5839884" y="6408739"/>
            <a:ext cx="3134783" cy="365125"/>
          </a:xfrm>
          <a:prstGeom prst="rect">
            <a:avLst/>
          </a:prstGeom>
        </p:spPr>
        <p:txBody>
          <a:bodyPr/>
          <a:lstStyle>
            <a:lvl1pPr algn="r" rtl="1" fontAlgn="auto">
              <a:spcBef>
                <a:spcPts val="0"/>
              </a:spcBef>
              <a:spcAft>
                <a:spcPts val="0"/>
              </a:spcAft>
              <a:defRPr>
                <a:latin typeface="+mn-lt"/>
                <a:cs typeface="+mn-cs"/>
              </a:defRPr>
            </a:lvl1pPr>
            <a:extLst/>
          </a:lstStyle>
          <a:p>
            <a:pPr>
              <a:defRPr/>
            </a:pPr>
            <a:endParaRPr lang="fa-IR">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6DB0FEEC-C887-49A2-813C-0F3E191FE232}" type="slidenum">
              <a:rPr lang="fa-IR">
                <a:solidFill>
                  <a:prstClr val="white"/>
                </a:solidFill>
              </a:rPr>
              <a:pPr>
                <a:defRPr/>
              </a:pPr>
              <a:t>‹#›</a:t>
            </a:fld>
            <a:endParaRPr lang="fa-IR">
              <a:solidFill>
                <a:prstClr val="white"/>
              </a:solidFill>
            </a:endParaRPr>
          </a:p>
        </p:txBody>
      </p:sp>
    </p:spTree>
    <p:extLst>
      <p:ext uri="{BB962C8B-B14F-4D97-AF65-F5344CB8AC3E}">
        <p14:creationId xmlns:p14="http://schemas.microsoft.com/office/powerpoint/2010/main" val="226302261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fa-IR">
              <a:solidFill>
                <a:prstClr val="black"/>
              </a:solidFill>
            </a:endParaRPr>
          </a:p>
        </p:txBody>
      </p:sp>
      <p:sp>
        <p:nvSpPr>
          <p:cNvPr id="8" name="Footer Placeholder 7"/>
          <p:cNvSpPr>
            <a:spLocks noGrp="1"/>
          </p:cNvSpPr>
          <p:nvPr>
            <p:ph type="ftr" sz="quarter" idx="11"/>
          </p:nvPr>
        </p:nvSpPr>
        <p:spPr>
          <a:xfrm>
            <a:off x="5839884" y="6408739"/>
            <a:ext cx="3134783" cy="365125"/>
          </a:xfrm>
          <a:prstGeom prst="rect">
            <a:avLst/>
          </a:prstGeom>
        </p:spPr>
        <p:txBody>
          <a:bodyPr/>
          <a:lstStyle>
            <a:lvl1pPr algn="r" rtl="1" fontAlgn="auto">
              <a:spcBef>
                <a:spcPts val="0"/>
              </a:spcBef>
              <a:spcAft>
                <a:spcPts val="0"/>
              </a:spcAft>
              <a:defRPr>
                <a:latin typeface="+mn-lt"/>
                <a:cs typeface="+mn-cs"/>
              </a:defRPr>
            </a:lvl1pPr>
            <a:extLst/>
          </a:lstStyle>
          <a:p>
            <a:pPr>
              <a:defRPr/>
            </a:pPr>
            <a:endParaRPr lang="fa-IR">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9F92FDB1-4CDB-401A-97FA-64FF19B31A97}" type="slidenum">
              <a:rPr lang="fa-IR">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327556026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fa-IR">
              <a:solidFill>
                <a:prstClr val="white"/>
              </a:solidFill>
            </a:endParaRPr>
          </a:p>
        </p:txBody>
      </p:sp>
      <p:sp>
        <p:nvSpPr>
          <p:cNvPr id="4" name="Footer Placeholder 3"/>
          <p:cNvSpPr>
            <a:spLocks noGrp="1"/>
          </p:cNvSpPr>
          <p:nvPr>
            <p:ph type="ftr" sz="quarter" idx="11"/>
          </p:nvPr>
        </p:nvSpPr>
        <p:spPr>
          <a:xfrm>
            <a:off x="5839884" y="6408739"/>
            <a:ext cx="3134783" cy="365125"/>
          </a:xfrm>
          <a:prstGeom prst="rect">
            <a:avLst/>
          </a:prstGeom>
        </p:spPr>
        <p:txBody>
          <a:bodyPr/>
          <a:lstStyle>
            <a:lvl1pPr algn="r" rtl="1" fontAlgn="auto">
              <a:spcBef>
                <a:spcPts val="0"/>
              </a:spcBef>
              <a:spcAft>
                <a:spcPts val="0"/>
              </a:spcAft>
              <a:defRPr>
                <a:latin typeface="+mn-lt"/>
                <a:cs typeface="+mn-cs"/>
              </a:defRPr>
            </a:lvl1pPr>
            <a:extLst/>
          </a:lstStyle>
          <a:p>
            <a:pPr>
              <a:defRPr/>
            </a:pPr>
            <a:endParaRPr lang="fa-IR">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1EA7DEBB-8618-437D-A91E-D0446D021774}" type="slidenum">
              <a:rPr lang="fa-IR">
                <a:solidFill>
                  <a:prstClr val="white"/>
                </a:solidFill>
              </a:rPr>
              <a:pPr>
                <a:defRPr/>
              </a:pPr>
              <a:t>‹#›</a:t>
            </a:fld>
            <a:endParaRPr lang="fa-IR">
              <a:solidFill>
                <a:prstClr val="white"/>
              </a:solidFill>
            </a:endParaRPr>
          </a:p>
        </p:txBody>
      </p:sp>
    </p:spTree>
    <p:extLst>
      <p:ext uri="{BB962C8B-B14F-4D97-AF65-F5344CB8AC3E}">
        <p14:creationId xmlns:p14="http://schemas.microsoft.com/office/powerpoint/2010/main" val="138258701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fa-IR">
              <a:solidFill>
                <a:prstClr val="black"/>
              </a:solidFill>
            </a:endParaRPr>
          </a:p>
        </p:txBody>
      </p:sp>
      <p:sp>
        <p:nvSpPr>
          <p:cNvPr id="3" name="Footer Placeholder 2"/>
          <p:cNvSpPr>
            <a:spLocks noGrp="1"/>
          </p:cNvSpPr>
          <p:nvPr>
            <p:ph type="ftr" sz="quarter" idx="11"/>
          </p:nvPr>
        </p:nvSpPr>
        <p:spPr>
          <a:xfrm>
            <a:off x="5839884" y="6408739"/>
            <a:ext cx="3134783" cy="365125"/>
          </a:xfrm>
          <a:prstGeom prst="rect">
            <a:avLst/>
          </a:prstGeom>
        </p:spPr>
        <p:txBody>
          <a:bodyPr/>
          <a:lstStyle>
            <a:lvl1pPr algn="r" rtl="1" fontAlgn="auto">
              <a:spcBef>
                <a:spcPts val="0"/>
              </a:spcBef>
              <a:spcAft>
                <a:spcPts val="0"/>
              </a:spcAft>
              <a:defRPr>
                <a:latin typeface="+mn-lt"/>
                <a:cs typeface="+mn-cs"/>
              </a:defRPr>
            </a:lvl1pPr>
            <a:extLst/>
          </a:lstStyle>
          <a:p>
            <a:pPr>
              <a:defRPr/>
            </a:pPr>
            <a:endParaRPr lang="fa-IR">
              <a:solidFill>
                <a:prstClr val="black"/>
              </a:solidFill>
            </a:endParaRPr>
          </a:p>
        </p:txBody>
      </p:sp>
      <p:sp>
        <p:nvSpPr>
          <p:cNvPr id="4" name="Slide Number Placeholder 3"/>
          <p:cNvSpPr>
            <a:spLocks noGrp="1"/>
          </p:cNvSpPr>
          <p:nvPr>
            <p:ph type="sldNum" sz="quarter" idx="12"/>
          </p:nvPr>
        </p:nvSpPr>
        <p:spPr/>
        <p:txBody>
          <a:bodyPr/>
          <a:lstStyle>
            <a:lvl1pPr>
              <a:defRPr/>
            </a:lvl1pPr>
            <a:extLst/>
          </a:lstStyle>
          <a:p>
            <a:pPr>
              <a:defRPr/>
            </a:pPr>
            <a:fld id="{B3E16D21-36F9-4973-9841-CC8DF3F0ED66}" type="slidenum">
              <a:rPr lang="fa-IR">
                <a:solidFill>
                  <a:prstClr val="black"/>
                </a:solidFill>
              </a:rPr>
              <a:pPr>
                <a:defRPr/>
              </a:pPr>
              <a:t>‹#›</a:t>
            </a:fld>
            <a:endParaRPr lang="fa-IR">
              <a:solidFill>
                <a:prstClr val="black"/>
              </a:solidFill>
            </a:endParaRPr>
          </a:p>
        </p:txBody>
      </p:sp>
      <p:sp>
        <p:nvSpPr>
          <p:cNvPr id="5" name="Footer Placeholder 4"/>
          <p:cNvSpPr txBox="1">
            <a:spLocks/>
          </p:cNvSpPr>
          <p:nvPr userDrawn="1"/>
        </p:nvSpPr>
        <p:spPr>
          <a:xfrm>
            <a:off x="8496267" y="6492876"/>
            <a:ext cx="3134783" cy="365125"/>
          </a:xfrm>
          <a:prstGeom prst="rect">
            <a:avLst/>
          </a:prstGeom>
        </p:spPr>
        <p:txBody>
          <a:bodyPr/>
          <a:lstStyle>
            <a:defPPr>
              <a:defRPr lang="fa-IR"/>
            </a:defPPr>
            <a:lvl1pPr algn="ctr" rtl="1" fontAlgn="auto">
              <a:spcBef>
                <a:spcPts val="0"/>
              </a:spcBef>
              <a:spcAft>
                <a:spcPts val="0"/>
              </a:spcAft>
              <a:defRPr sz="1200" b="1" kern="1200">
                <a:solidFill>
                  <a:schemeClr val="tx1"/>
                </a:solidFill>
                <a:latin typeface="+mn-lt"/>
                <a:ea typeface="+mn-ea"/>
                <a:cs typeface="B Yagut" pitchFamily="2" charset="-78"/>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r>
              <a:rPr lang="en-US" sz="1200" smtClean="0">
                <a:solidFill>
                  <a:prstClr val="black"/>
                </a:solidFill>
              </a:rPr>
              <a:t>Dr Ravari</a:t>
            </a:r>
            <a:endParaRPr lang="fa-IR" sz="1200" dirty="0">
              <a:solidFill>
                <a:prstClr val="black"/>
              </a:solidFill>
            </a:endParaRPr>
          </a:p>
        </p:txBody>
      </p:sp>
    </p:spTree>
    <p:extLst>
      <p:ext uri="{BB962C8B-B14F-4D97-AF65-F5344CB8AC3E}">
        <p14:creationId xmlns:p14="http://schemas.microsoft.com/office/powerpoint/2010/main" val="157435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fa-IR">
              <a:solidFill>
                <a:prstClr val="black"/>
              </a:solidFill>
            </a:endParaRPr>
          </a:p>
        </p:txBody>
      </p:sp>
      <p:sp>
        <p:nvSpPr>
          <p:cNvPr id="6" name="Footer Placeholder 5"/>
          <p:cNvSpPr>
            <a:spLocks noGrp="1"/>
          </p:cNvSpPr>
          <p:nvPr>
            <p:ph type="ftr" sz="quarter" idx="11"/>
          </p:nvPr>
        </p:nvSpPr>
        <p:spPr>
          <a:xfrm>
            <a:off x="5839884" y="6408739"/>
            <a:ext cx="3134783" cy="365125"/>
          </a:xfrm>
          <a:prstGeom prst="rect">
            <a:avLst/>
          </a:prstGeom>
        </p:spPr>
        <p:txBody>
          <a:bodyPr/>
          <a:lstStyle>
            <a:lvl1pPr algn="r" rtl="1" fontAlgn="auto">
              <a:spcBef>
                <a:spcPts val="0"/>
              </a:spcBef>
              <a:spcAft>
                <a:spcPts val="0"/>
              </a:spcAft>
              <a:defRPr>
                <a:latin typeface="+mn-lt"/>
                <a:cs typeface="+mn-cs"/>
              </a:defRPr>
            </a:lvl1pPr>
            <a:extLst/>
          </a:lstStyle>
          <a:p>
            <a:pPr>
              <a:defRPr/>
            </a:pPr>
            <a:endParaRPr lang="fa-IR">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C8D23939-34E4-4D33-94D5-F50694E1FBFD}" type="slidenum">
              <a:rPr lang="fa-IR">
                <a:solidFill>
                  <a:prstClr val="black"/>
                </a:solidFill>
              </a:rPr>
              <a:pPr>
                <a:defRPr/>
              </a:pPr>
              <a:t>‹#›</a:t>
            </a:fld>
            <a:endParaRPr lang="fa-IR">
              <a:solidFill>
                <a:prstClr val="black"/>
              </a:solidFill>
            </a:endParaRPr>
          </a:p>
        </p:txBody>
      </p:sp>
    </p:spTree>
    <p:extLst>
      <p:ext uri="{BB962C8B-B14F-4D97-AF65-F5344CB8AC3E}">
        <p14:creationId xmlns:p14="http://schemas.microsoft.com/office/powerpoint/2010/main" val="327457541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16"/>
          <p:cNvSpPr>
            <a:spLocks/>
          </p:cNvSpPr>
          <p:nvPr/>
        </p:nvSpPr>
        <p:spPr bwMode="auto">
          <a:xfrm>
            <a:off x="954617" y="5002214"/>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sz="1800">
              <a:solidFill>
                <a:prstClr val="white"/>
              </a:solidFill>
              <a:cs typeface="Arial" pitchFamily="34" charset="0"/>
            </a:endParaRPr>
          </a:p>
        </p:txBody>
      </p:sp>
      <p:sp>
        <p:nvSpPr>
          <p:cNvPr id="6" name="Freeform 18"/>
          <p:cNvSpPr>
            <a:spLocks/>
          </p:cNvSpPr>
          <p:nvPr/>
        </p:nvSpPr>
        <p:spPr bwMode="auto">
          <a:xfrm>
            <a:off x="-71966" y="5784850"/>
            <a:ext cx="506941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a-IR" sz="1800">
              <a:solidFill>
                <a:prstClr val="white"/>
              </a:solidFill>
              <a:latin typeface="Arial" pitchFamily="34" charset="0"/>
            </a:endParaRPr>
          </a:p>
        </p:txBody>
      </p:sp>
      <p:sp>
        <p:nvSpPr>
          <p:cNvPr id="7" name="Right Triangle 6"/>
          <p:cNvSpPr>
            <a:spLocks/>
          </p:cNvSpPr>
          <p:nvPr/>
        </p:nvSpPr>
        <p:spPr bwMode="auto">
          <a:xfrm>
            <a:off x="-8056" y="5791253"/>
            <a:ext cx="4536419"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cxnSp>
        <p:nvCxnSpPr>
          <p:cNvPr id="8" name="Straight Connector 2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sz="1800">
              <a:solidFill>
                <a:prstClr val="white"/>
              </a:solidFill>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sz="1800">
              <a:solidFill>
                <a:prstClr val="white"/>
              </a:solidFill>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fa-IR">
              <a:solidFill>
                <a:prstClr val="white"/>
              </a:solidFill>
            </a:endParaRPr>
          </a:p>
        </p:txBody>
      </p:sp>
      <p:sp>
        <p:nvSpPr>
          <p:cNvPr id="12" name="Footer Placeholder 5"/>
          <p:cNvSpPr>
            <a:spLocks noGrp="1"/>
          </p:cNvSpPr>
          <p:nvPr>
            <p:ph type="ftr" sz="quarter" idx="11"/>
          </p:nvPr>
        </p:nvSpPr>
        <p:spPr>
          <a:xfrm>
            <a:off x="5839884" y="6408739"/>
            <a:ext cx="3134783" cy="365125"/>
          </a:xfrm>
          <a:prstGeom prst="rect">
            <a:avLst/>
          </a:prstGeom>
        </p:spPr>
        <p:txBody>
          <a:bodyPr/>
          <a:lstStyle>
            <a:lvl1pPr algn="r" rtl="1" fontAlgn="auto">
              <a:spcBef>
                <a:spcPts val="0"/>
              </a:spcBef>
              <a:spcAft>
                <a:spcPts val="0"/>
              </a:spcAft>
              <a:defRPr>
                <a:solidFill>
                  <a:schemeClr val="tx1"/>
                </a:solidFill>
                <a:latin typeface="+mn-lt"/>
                <a:cs typeface="+mn-cs"/>
              </a:defRPr>
            </a:lvl1pPr>
            <a:extLst/>
          </a:lstStyle>
          <a:p>
            <a:pPr>
              <a:defRPr/>
            </a:pPr>
            <a:endParaRPr lang="fa-IR">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6A34DC4-E48F-490F-B258-50DFACCBB024}" type="slidenum">
              <a:rPr lang="fa-IR">
                <a:solidFill>
                  <a:prstClr val="white"/>
                </a:solidFill>
              </a:rPr>
              <a:pPr>
                <a:defRPr/>
              </a:pPr>
              <a:t>‹#›</a:t>
            </a:fld>
            <a:endParaRPr lang="fa-IR">
              <a:solidFill>
                <a:prstClr val="white"/>
              </a:solidFill>
            </a:endParaRPr>
          </a:p>
        </p:txBody>
      </p:sp>
    </p:spTree>
    <p:extLst>
      <p:ext uri="{BB962C8B-B14F-4D97-AF65-F5344CB8AC3E}">
        <p14:creationId xmlns:p14="http://schemas.microsoft.com/office/powerpoint/2010/main" val="335249269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logo final moavenat copy.tif"/>
          <p:cNvPicPr>
            <a:picLocks noChangeAspect="1"/>
          </p:cNvPicPr>
          <p:nvPr/>
        </p:nvPicPr>
        <p:blipFill>
          <a:blip r:embed="rId13" cstate="print">
            <a:lum bright="70000" contrast="-70000"/>
            <a:extLst>
              <a:ext uri="{28A0092B-C50C-407E-A947-70E740481C1C}">
                <a14:useLocalDpi xmlns:a14="http://schemas.microsoft.com/office/drawing/2010/main" val="0"/>
              </a:ext>
            </a:extLst>
          </a:blip>
          <a:srcRect t="14444" b="24445"/>
          <a:stretch>
            <a:fillRect/>
          </a:stretch>
        </p:blipFill>
        <p:spPr bwMode="auto">
          <a:xfrm>
            <a:off x="2946400" y="1600200"/>
            <a:ext cx="6400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2"/>
          <p:cNvSpPr>
            <a:spLocks/>
          </p:cNvSpPr>
          <p:nvPr/>
        </p:nvSpPr>
        <p:spPr bwMode="auto">
          <a:xfrm>
            <a:off x="954617" y="5002214"/>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sz="1800">
              <a:solidFill>
                <a:prstClr val="black"/>
              </a:solidFill>
              <a:cs typeface="Arial" pitchFamily="34" charset="0"/>
            </a:endParaRPr>
          </a:p>
        </p:txBody>
      </p:sp>
      <p:sp>
        <p:nvSpPr>
          <p:cNvPr id="1028" name="Freeform 11"/>
          <p:cNvSpPr>
            <a:spLocks/>
          </p:cNvSpPr>
          <p:nvPr/>
        </p:nvSpPr>
        <p:spPr bwMode="auto">
          <a:xfrm>
            <a:off x="-71966" y="5784850"/>
            <a:ext cx="506941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fa-IR" sz="1800">
              <a:solidFill>
                <a:prstClr val="black"/>
              </a:solidFill>
              <a:latin typeface="Arial" pitchFamily="34" charset="0"/>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4"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rtl="1"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fa-IR">
              <a:solidFill>
                <a:prstClr val="black"/>
              </a:solidFill>
            </a:endParaRP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rtl="1" eaLnBrk="1" fontAlgn="auto" latinLnBrk="0" hangingPunct="1">
              <a:spcBef>
                <a:spcPts val="0"/>
              </a:spcBef>
              <a:spcAft>
                <a:spcPts val="0"/>
              </a:spcAft>
              <a:defRPr kumimoji="0" sz="1000" b="0">
                <a:solidFill>
                  <a:schemeClr val="tx1"/>
                </a:solidFill>
                <a:latin typeface="+mn-lt"/>
                <a:cs typeface="B Zar" pitchFamily="2" charset="-78"/>
              </a:defRPr>
            </a:lvl1pPr>
            <a:extLst/>
          </a:lstStyle>
          <a:p>
            <a:pPr>
              <a:defRPr/>
            </a:pPr>
            <a:fld id="{3B8F6583-93DF-424E-A836-9A068112C1F4}" type="slidenum">
              <a:rPr lang="fa-IR">
                <a:solidFill>
                  <a:prstClr val="black"/>
                </a:solidFill>
              </a:rPr>
              <a:pPr>
                <a:defRPr/>
              </a:pPr>
              <a:t>‹#›</a:t>
            </a:fld>
            <a:endParaRPr lang="fa-IR">
              <a:solidFill>
                <a:prstClr val="black"/>
              </a:solidFill>
            </a:endParaRPr>
          </a:p>
        </p:txBody>
      </p:sp>
      <p:pic>
        <p:nvPicPr>
          <p:cNvPr id="1037" name="Picture 15" descr="MOH logo.bmp"/>
          <p:cNvPicPr>
            <a:picLocks noChangeAspect="1"/>
          </p:cNvPicPr>
          <p:nvPr/>
        </p:nvPicPr>
        <p:blipFill>
          <a:blip r:embed="rId15"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234" y="5943600"/>
            <a:ext cx="131656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ooter Placeholder 4"/>
          <p:cNvSpPr>
            <a:spLocks noGrp="1"/>
          </p:cNvSpPr>
          <p:nvPr>
            <p:ph type="ftr" sz="quarter" idx="3"/>
          </p:nvPr>
        </p:nvSpPr>
        <p:spPr>
          <a:xfrm>
            <a:off x="8496267" y="6492876"/>
            <a:ext cx="3134783" cy="365125"/>
          </a:xfrm>
          <a:prstGeom prst="rect">
            <a:avLst/>
          </a:prstGeom>
        </p:spPr>
        <p:txBody>
          <a:bodyPr/>
          <a:lstStyle>
            <a:lvl1pPr algn="ctr" rtl="1" fontAlgn="auto">
              <a:spcBef>
                <a:spcPts val="0"/>
              </a:spcBef>
              <a:spcAft>
                <a:spcPts val="0"/>
              </a:spcAft>
              <a:defRPr sz="1200" b="1">
                <a:latin typeface="+mn-lt"/>
                <a:cs typeface="B Yagut" pitchFamily="2" charset="-78"/>
              </a:defRPr>
            </a:lvl1pPr>
            <a:extLst/>
          </a:lstStyle>
          <a:p>
            <a:pPr>
              <a:defRPr/>
            </a:pPr>
            <a:r>
              <a:rPr lang="en-US" smtClean="0">
                <a:solidFill>
                  <a:prstClr val="black"/>
                </a:solidFill>
              </a:rPr>
              <a:t>Dr Ravari</a:t>
            </a:r>
            <a:endParaRPr lang="fa-IR" dirty="0">
              <a:solidFill>
                <a:prstClr val="black"/>
              </a:solidFill>
            </a:endParaRPr>
          </a:p>
        </p:txBody>
      </p:sp>
    </p:spTree>
    <p:extLst>
      <p:ext uri="{BB962C8B-B14F-4D97-AF65-F5344CB8AC3E}">
        <p14:creationId xmlns:p14="http://schemas.microsoft.com/office/powerpoint/2010/main" val="4079662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rtl="1" eaLnBrk="0" fontAlgn="base" hangingPunct="0">
        <a:spcBef>
          <a:spcPct val="0"/>
        </a:spcBef>
        <a:spcAft>
          <a:spcPct val="0"/>
        </a:spcAft>
        <a:defRPr sz="4100" b="1" kern="1200">
          <a:solidFill>
            <a:schemeClr val="tx2"/>
          </a:solidFill>
          <a:latin typeface="+mj-lt"/>
          <a:ea typeface="+mj-ea"/>
          <a:cs typeface="B Yagut" pitchFamily="2" charset="-78"/>
        </a:defRPr>
      </a:lvl1pPr>
      <a:lvl2pPr algn="r" rtl="1" eaLnBrk="0" fontAlgn="base" hangingPunct="0">
        <a:spcBef>
          <a:spcPct val="0"/>
        </a:spcBef>
        <a:spcAft>
          <a:spcPct val="0"/>
        </a:spcAft>
        <a:defRPr sz="4100" b="1">
          <a:solidFill>
            <a:schemeClr val="tx2"/>
          </a:solidFill>
          <a:latin typeface="Lucida Sans Unicode" pitchFamily="34" charset="0"/>
          <a:cs typeface="B Yagut" pitchFamily="2" charset="-78"/>
        </a:defRPr>
      </a:lvl2pPr>
      <a:lvl3pPr algn="r" rtl="1" eaLnBrk="0" fontAlgn="base" hangingPunct="0">
        <a:spcBef>
          <a:spcPct val="0"/>
        </a:spcBef>
        <a:spcAft>
          <a:spcPct val="0"/>
        </a:spcAft>
        <a:defRPr sz="4100" b="1">
          <a:solidFill>
            <a:schemeClr val="tx2"/>
          </a:solidFill>
          <a:latin typeface="Lucida Sans Unicode" pitchFamily="34" charset="0"/>
          <a:cs typeface="B Yagut" pitchFamily="2" charset="-78"/>
        </a:defRPr>
      </a:lvl3pPr>
      <a:lvl4pPr algn="r" rtl="1" eaLnBrk="0" fontAlgn="base" hangingPunct="0">
        <a:spcBef>
          <a:spcPct val="0"/>
        </a:spcBef>
        <a:spcAft>
          <a:spcPct val="0"/>
        </a:spcAft>
        <a:defRPr sz="4100" b="1">
          <a:solidFill>
            <a:schemeClr val="tx2"/>
          </a:solidFill>
          <a:latin typeface="Lucida Sans Unicode" pitchFamily="34" charset="0"/>
          <a:cs typeface="B Yagut" pitchFamily="2" charset="-78"/>
        </a:defRPr>
      </a:lvl4pPr>
      <a:lvl5pPr algn="r" rtl="1" eaLnBrk="0" fontAlgn="base" hangingPunct="0">
        <a:spcBef>
          <a:spcPct val="0"/>
        </a:spcBef>
        <a:spcAft>
          <a:spcPct val="0"/>
        </a:spcAft>
        <a:defRPr sz="4100" b="1">
          <a:solidFill>
            <a:schemeClr val="tx2"/>
          </a:solidFill>
          <a:latin typeface="Lucida Sans Unicode" pitchFamily="34" charset="0"/>
          <a:cs typeface="B Yagut" pitchFamily="2" charset="-78"/>
        </a:defRPr>
      </a:lvl5pPr>
      <a:lvl6pPr marL="457200" algn="r" rtl="1" fontAlgn="base">
        <a:spcBef>
          <a:spcPct val="0"/>
        </a:spcBef>
        <a:spcAft>
          <a:spcPct val="0"/>
        </a:spcAft>
        <a:defRPr sz="4100" b="1">
          <a:solidFill>
            <a:schemeClr val="tx2"/>
          </a:solidFill>
          <a:latin typeface="Lucida Sans Unicode" pitchFamily="34" charset="0"/>
          <a:cs typeface="B Yagut" pitchFamily="2" charset="-78"/>
        </a:defRPr>
      </a:lvl6pPr>
      <a:lvl7pPr marL="914400" algn="r" rtl="1" fontAlgn="base">
        <a:spcBef>
          <a:spcPct val="0"/>
        </a:spcBef>
        <a:spcAft>
          <a:spcPct val="0"/>
        </a:spcAft>
        <a:defRPr sz="4100" b="1">
          <a:solidFill>
            <a:schemeClr val="tx2"/>
          </a:solidFill>
          <a:latin typeface="Lucida Sans Unicode" pitchFamily="34" charset="0"/>
          <a:cs typeface="B Yagut" pitchFamily="2" charset="-78"/>
        </a:defRPr>
      </a:lvl7pPr>
      <a:lvl8pPr marL="1371600" algn="r" rtl="1" fontAlgn="base">
        <a:spcBef>
          <a:spcPct val="0"/>
        </a:spcBef>
        <a:spcAft>
          <a:spcPct val="0"/>
        </a:spcAft>
        <a:defRPr sz="4100" b="1">
          <a:solidFill>
            <a:schemeClr val="tx2"/>
          </a:solidFill>
          <a:latin typeface="Lucida Sans Unicode" pitchFamily="34" charset="0"/>
          <a:cs typeface="B Yagut" pitchFamily="2" charset="-78"/>
        </a:defRPr>
      </a:lvl8pPr>
      <a:lvl9pPr marL="1828800" algn="r" rtl="1" fontAlgn="base">
        <a:spcBef>
          <a:spcPct val="0"/>
        </a:spcBef>
        <a:spcAft>
          <a:spcPct val="0"/>
        </a:spcAft>
        <a:defRPr sz="4100" b="1">
          <a:solidFill>
            <a:schemeClr val="tx2"/>
          </a:solidFill>
          <a:latin typeface="Lucida Sans Unicode" pitchFamily="34" charset="0"/>
          <a:cs typeface="B Yagut" pitchFamily="2" charset="-78"/>
        </a:defRPr>
      </a:lvl9pPr>
      <a:extLst/>
    </p:titleStyle>
    <p:body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B Yagut" pitchFamily="2" charset="-78"/>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B Yagut" pitchFamily="2" charset="-78"/>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B Yagut" pitchFamily="2" charset="-78"/>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B Yagut" pitchFamily="2" charset="-78"/>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B Yagut" pitchFamily="2" charset="-78"/>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7.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2"/>
            <a:ext cx="10363200" cy="1829761"/>
          </a:xfrm>
        </p:spPr>
        <p:txBody>
          <a:bodyPr/>
          <a:lstStyle/>
          <a:p>
            <a:r>
              <a:rPr lang="en-US" dirty="0"/>
              <a:t>T</a:t>
            </a:r>
            <a:r>
              <a:rPr lang="en-US" dirty="0" smtClean="0"/>
              <a:t>herapeutic Positioning for Breastfeeding</a:t>
            </a:r>
            <a:endParaRPr lang="en-US" dirty="0"/>
          </a:p>
        </p:txBody>
      </p:sp>
      <p:sp>
        <p:nvSpPr>
          <p:cNvPr id="3" name="Subtitle 2"/>
          <p:cNvSpPr>
            <a:spLocks noGrp="1"/>
          </p:cNvSpPr>
          <p:nvPr>
            <p:ph type="subTitle" idx="1"/>
          </p:nvPr>
        </p:nvSpPr>
        <p:spPr>
          <a:xfrm>
            <a:off x="914400" y="3373824"/>
            <a:ext cx="10363200" cy="1199704"/>
          </a:xfrm>
        </p:spPr>
        <p:txBody>
          <a:bodyPr>
            <a:normAutofit/>
          </a:bodyPr>
          <a:lstStyle/>
          <a:p>
            <a:r>
              <a:rPr lang="fa-IR" sz="4800" dirty="0" smtClean="0">
                <a:cs typeface="B Nazanin" panose="00000400000000000000" pitchFamily="2" charset="-78"/>
              </a:rPr>
              <a:t>پوزیشن های درمانی درشیردهی</a:t>
            </a:r>
            <a:endParaRPr lang="en-US" sz="4800" dirty="0" smtClean="0">
              <a:cs typeface="B Nazanin" panose="00000400000000000000" pitchFamily="2" charset="-78"/>
            </a:endParaRPr>
          </a:p>
        </p:txBody>
      </p:sp>
      <p:sp>
        <p:nvSpPr>
          <p:cNvPr id="4" name="Rectangle 3"/>
          <p:cNvSpPr/>
          <p:nvPr/>
        </p:nvSpPr>
        <p:spPr>
          <a:xfrm>
            <a:off x="3200400" y="4249478"/>
            <a:ext cx="6096000" cy="954107"/>
          </a:xfrm>
          <a:prstGeom prst="rect">
            <a:avLst/>
          </a:prstGeom>
        </p:spPr>
        <p:txBody>
          <a:bodyPr>
            <a:spAutoFit/>
          </a:bodyPr>
          <a:lstStyle/>
          <a:p>
            <a:pPr algn="ctr"/>
            <a:r>
              <a:rPr lang="fa-IR" sz="2800" b="1" dirty="0">
                <a:cs typeface="B Nazanin" panose="00000400000000000000" pitchFamily="2" charset="-78"/>
              </a:rPr>
              <a:t>دکترمحمود راوری متخصص کودکان </a:t>
            </a:r>
          </a:p>
          <a:p>
            <a:pPr algn="ctr"/>
            <a:r>
              <a:rPr lang="fa-IR" sz="2800" b="1" dirty="0">
                <a:cs typeface="B Nazanin" panose="00000400000000000000" pitchFamily="2" charset="-78"/>
              </a:rPr>
              <a:t>عضوكميته كشوري ترويج تغذيه با شيرمادر</a:t>
            </a:r>
          </a:p>
        </p:txBody>
      </p:sp>
    </p:spTree>
    <p:extLst>
      <p:ext uri="{BB962C8B-B14F-4D97-AF65-F5344CB8AC3E}">
        <p14:creationId xmlns:p14="http://schemas.microsoft.com/office/powerpoint/2010/main" val="3782656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1520" y="1346992"/>
            <a:ext cx="10797964" cy="1480616"/>
          </a:xfrm>
        </p:spPr>
        <p:txBody>
          <a:bodyPr/>
          <a:lstStyle/>
          <a:p>
            <a:r>
              <a:rPr lang="fa-IR" sz="2400" dirty="0" smtClean="0">
                <a:cs typeface="B Nazanin" panose="00000400000000000000" pitchFamily="2" charset="-78"/>
              </a:rPr>
              <a:t>این </a:t>
            </a:r>
            <a:r>
              <a:rPr lang="fa-IR" sz="2400" dirty="0">
                <a:cs typeface="B Nazanin" panose="00000400000000000000" pitchFamily="2" charset="-78"/>
              </a:rPr>
              <a:t>روش </a:t>
            </a:r>
            <a:r>
              <a:rPr lang="fa-IR" sz="2400" dirty="0" smtClean="0">
                <a:cs typeface="B Nazanin" panose="00000400000000000000" pitchFamily="2" charset="-78"/>
              </a:rPr>
              <a:t>جابجایی پستان(بصورت سر دادن بالش ) در </a:t>
            </a:r>
            <a:r>
              <a:rPr lang="fa-IR" sz="2400" b="1" dirty="0">
                <a:cs typeface="B Nazanin" panose="00000400000000000000" pitchFamily="2" charset="-78"/>
              </a:rPr>
              <a:t>امتناع از یک پستان</a:t>
            </a:r>
            <a:r>
              <a:rPr lang="fa-IR" sz="2400" dirty="0">
                <a:cs typeface="B Nazanin" panose="00000400000000000000" pitchFamily="2" charset="-78"/>
              </a:rPr>
              <a:t>، </a:t>
            </a:r>
            <a:r>
              <a:rPr lang="fa-IR" sz="2400" b="1" dirty="0">
                <a:cs typeface="B Nazanin" panose="00000400000000000000" pitchFamily="2" charset="-78"/>
              </a:rPr>
              <a:t>عفونت گوش</a:t>
            </a:r>
            <a:r>
              <a:rPr lang="fa-IR" sz="2400" dirty="0">
                <a:cs typeface="B Nazanin" panose="00000400000000000000" pitchFamily="2" charset="-78"/>
              </a:rPr>
              <a:t>، </a:t>
            </a:r>
            <a:r>
              <a:rPr lang="fa-IR" sz="2400" b="1" dirty="0">
                <a:cs typeface="B Nazanin" panose="00000400000000000000" pitchFamily="2" charset="-78"/>
              </a:rPr>
              <a:t>شکستگی کلاویکول </a:t>
            </a:r>
            <a:r>
              <a:rPr lang="fa-IR" sz="2400" dirty="0">
                <a:cs typeface="B Nazanin" panose="00000400000000000000" pitchFamily="2" charset="-78"/>
              </a:rPr>
              <a:t>، یا دیگر </a:t>
            </a:r>
            <a:r>
              <a:rPr lang="fa-IR" sz="2400" b="1" dirty="0">
                <a:cs typeface="B Nazanin" panose="00000400000000000000" pitchFamily="2" charset="-78"/>
              </a:rPr>
              <a:t>مشکلات ساختمانی یکطرفه</a:t>
            </a:r>
            <a:r>
              <a:rPr lang="fa-IR" sz="2400" dirty="0">
                <a:cs typeface="B Nazanin" panose="00000400000000000000" pitchFamily="2" charset="-78"/>
              </a:rPr>
              <a:t> </a:t>
            </a:r>
            <a:r>
              <a:rPr lang="fa-IR" sz="2400" dirty="0" smtClean="0">
                <a:cs typeface="B Nazanin" panose="00000400000000000000" pitchFamily="2" charset="-78"/>
              </a:rPr>
              <a:t>بدن </a:t>
            </a:r>
            <a:r>
              <a:rPr lang="fa-IR" sz="2400" dirty="0">
                <a:cs typeface="B Nazanin" panose="00000400000000000000" pitchFamily="2" charset="-78"/>
              </a:rPr>
              <a:t>از قبیل  </a:t>
            </a:r>
            <a:r>
              <a:rPr lang="fa-IR" sz="2400" b="1" dirty="0">
                <a:cs typeface="B Nazanin" panose="00000400000000000000" pitchFamily="2" charset="-78"/>
              </a:rPr>
              <a:t>تورتیکولی</a:t>
            </a:r>
            <a:r>
              <a:rPr lang="fa-IR" sz="2400" dirty="0">
                <a:cs typeface="B Nazanin" panose="00000400000000000000" pitchFamily="2" charset="-78"/>
              </a:rPr>
              <a:t>، </a:t>
            </a:r>
            <a:r>
              <a:rPr lang="fa-IR" sz="2400" dirty="0" smtClean="0">
                <a:cs typeface="B Nazanin" panose="00000400000000000000" pitchFamily="2" charset="-78"/>
              </a:rPr>
              <a:t>مفید </a:t>
            </a:r>
            <a:r>
              <a:rPr lang="fa-IR" sz="2400" dirty="0">
                <a:cs typeface="B Nazanin" panose="00000400000000000000" pitchFamily="2" charset="-78"/>
              </a:rPr>
              <a:t>است</a:t>
            </a:r>
            <a:r>
              <a:rPr lang="fa-IR" sz="2400" dirty="0" smtClean="0">
                <a:cs typeface="B Nazanin" panose="00000400000000000000" pitchFamily="2" charset="-78"/>
              </a:rPr>
              <a:t>.</a:t>
            </a:r>
          </a:p>
          <a:p>
            <a:r>
              <a:rPr lang="fa-IR" sz="2400" dirty="0">
                <a:cs typeface="B Nazanin" panose="00000400000000000000" pitchFamily="2" charset="-78"/>
              </a:rPr>
              <a:t>در این وضعیت شیرخوارگول می خورد که که فکر کند  از پستانی که ترجیح دانسته در حال تغذیه است.</a:t>
            </a:r>
          </a:p>
          <a:p>
            <a:endParaRPr lang="fa-IR" sz="2400" dirty="0" smtClean="0">
              <a:cs typeface="B Nazanin" panose="00000400000000000000" pitchFamily="2" charset="-78"/>
            </a:endParaRPr>
          </a:p>
          <a:p>
            <a:endParaRPr lang="fa-IR" sz="2400" dirty="0" smtClean="0">
              <a:cs typeface="B Nazanin" panose="00000400000000000000" pitchFamily="2" charset="-78"/>
            </a:endParaRPr>
          </a:p>
          <a:p>
            <a:endParaRPr lang="fa-IR" sz="2400" dirty="0" smtClean="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10</a:t>
            </a:fld>
            <a:endParaRPr lang="fa-IR" dirty="0">
              <a:solidFill>
                <a:prstClr val="black"/>
              </a:solidFill>
            </a:endParaRPr>
          </a:p>
        </p:txBody>
      </p:sp>
      <p:grpSp>
        <p:nvGrpSpPr>
          <p:cNvPr id="7" name="Group 6"/>
          <p:cNvGrpSpPr/>
          <p:nvPr/>
        </p:nvGrpSpPr>
        <p:grpSpPr>
          <a:xfrm>
            <a:off x="556684" y="-24396"/>
            <a:ext cx="10972800" cy="1103895"/>
            <a:chOff x="0" y="19552"/>
            <a:chExt cx="10972800" cy="1103895"/>
          </a:xfrm>
        </p:grpSpPr>
        <p:sp>
          <p:nvSpPr>
            <p:cNvPr id="8" name="Rounded Rectangle 7"/>
            <p:cNvSpPr/>
            <p:nvPr/>
          </p:nvSpPr>
          <p:spPr>
            <a:xfrm>
              <a:off x="0" y="19552"/>
              <a:ext cx="10972800" cy="11038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53888" y="73440"/>
              <a:ext cx="10865024" cy="9961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fa-IR" sz="4000" b="1" dirty="0">
                  <a:effectLst>
                    <a:outerShdw blurRad="38100" dist="38100" dir="2700000" algn="tl">
                      <a:srgbClr val="000000">
                        <a:alpha val="43137"/>
                      </a:srgbClr>
                    </a:outerShdw>
                  </a:effectLst>
                  <a:cs typeface="B Nazanin" panose="00000400000000000000" pitchFamily="2" charset="-78"/>
                </a:rPr>
                <a:t> وضعیت تقلیدی </a:t>
              </a:r>
              <a:r>
                <a:rPr lang="en-US" sz="4000" b="1" dirty="0">
                  <a:effectLst>
                    <a:outerShdw blurRad="38100" dist="38100" dir="2700000" algn="tl">
                      <a:srgbClr val="000000">
                        <a:alpha val="43137"/>
                      </a:srgbClr>
                    </a:outerShdw>
                  </a:effectLst>
                  <a:cs typeface="B Nazanin" panose="00000400000000000000" pitchFamily="2" charset="-78"/>
                </a:rPr>
                <a:t>Fake Position</a:t>
              </a:r>
            </a:p>
          </p:txBody>
        </p:sp>
      </p:grpSp>
      <p:sp>
        <p:nvSpPr>
          <p:cNvPr id="5" name="Striped Right Arrow 4"/>
          <p:cNvSpPr/>
          <p:nvPr/>
        </p:nvSpPr>
        <p:spPr>
          <a:xfrm rot="10800000">
            <a:off x="5279407" y="3767537"/>
            <a:ext cx="1702189" cy="850636"/>
          </a:xfrm>
          <a:prstGeom prst="strip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8473" y="3095101"/>
            <a:ext cx="4139184" cy="232257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935" y="3125581"/>
            <a:ext cx="3986784" cy="2292096"/>
          </a:xfrm>
          <a:prstGeom prst="rect">
            <a:avLst/>
          </a:prstGeom>
        </p:spPr>
      </p:pic>
    </p:spTree>
    <p:extLst>
      <p:ext uri="{BB962C8B-B14F-4D97-AF65-F5344CB8AC3E}">
        <p14:creationId xmlns:p14="http://schemas.microsoft.com/office/powerpoint/2010/main" val="31515309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repeatCount="10000" fill="hold" grpId="0" nodeType="with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6784" y="1974020"/>
            <a:ext cx="10228150" cy="4617281"/>
          </a:xfrm>
        </p:spPr>
        <p:txBody>
          <a:bodyPr/>
          <a:lstStyle/>
          <a:p>
            <a:r>
              <a:rPr lang="fa-IR" sz="3200" dirty="0">
                <a:cs typeface="B Nazanin" panose="00000400000000000000" pitchFamily="2" charset="-78"/>
              </a:rPr>
              <a:t>در این وضعیت به کمک نیروی جاذبه زبان به جلو می اید </a:t>
            </a:r>
          </a:p>
          <a:p>
            <a:r>
              <a:rPr lang="fa-IR" sz="3200" dirty="0" smtClean="0">
                <a:cs typeface="B Nazanin" panose="00000400000000000000" pitchFamily="2" charset="-78"/>
              </a:rPr>
              <a:t>در این وضعیت ها بخصوص وقتی کمی شیرخوار رو به بالا هم باشد، در </a:t>
            </a:r>
            <a:r>
              <a:rPr lang="fa-IR" sz="3200" b="1" i="1" u="sng" dirty="0" smtClean="0">
                <a:cs typeface="B Nazanin" panose="00000400000000000000" pitchFamily="2" charset="-78"/>
              </a:rPr>
              <a:t>بهبود عملکرد دهان و حلق درکاهش انسداد مجاری تنفسی فوقانی </a:t>
            </a:r>
            <a:r>
              <a:rPr lang="fa-IR" sz="3200" dirty="0" smtClean="0">
                <a:cs typeface="B Nazanin" panose="00000400000000000000" pitchFamily="2" charset="-78"/>
              </a:rPr>
              <a:t>موثراست </a:t>
            </a:r>
          </a:p>
          <a:p>
            <a:r>
              <a:rPr lang="fa-IR" sz="3200" dirty="0" smtClean="0">
                <a:cs typeface="B Nazanin" panose="00000400000000000000" pitchFamily="2" charset="-78"/>
              </a:rPr>
              <a:t>این وضعیت به سه </a:t>
            </a:r>
            <a:r>
              <a:rPr lang="fa-IR" sz="3200" dirty="0">
                <a:cs typeface="B Nazanin" panose="00000400000000000000" pitchFamily="2" charset="-78"/>
              </a:rPr>
              <a:t>روش زیرمیتواند قابل تغییر </a:t>
            </a:r>
            <a:r>
              <a:rPr lang="fa-IR" sz="3200" dirty="0" smtClean="0">
                <a:cs typeface="B Nazanin" panose="00000400000000000000" pitchFamily="2" charset="-78"/>
              </a:rPr>
              <a:t>باشد</a:t>
            </a:r>
          </a:p>
          <a:p>
            <a:pPr lvl="1"/>
            <a:r>
              <a:rPr lang="fa-IR" sz="2800" dirty="0" smtClean="0">
                <a:cs typeface="B Nazanin" panose="00000400000000000000" pitchFamily="2" charset="-78"/>
              </a:rPr>
              <a:t>عمودی</a:t>
            </a:r>
            <a:r>
              <a:rPr lang="en-US" sz="2800" dirty="0">
                <a:cs typeface="B Nazanin" panose="00000400000000000000" pitchFamily="2" charset="-78"/>
              </a:rPr>
              <a:t>Prone </a:t>
            </a:r>
            <a:r>
              <a:rPr lang="en-US" sz="2800" dirty="0" smtClean="0">
                <a:cs typeface="B Nazanin" panose="00000400000000000000" pitchFamily="2" charset="-78"/>
              </a:rPr>
              <a:t>Position</a:t>
            </a:r>
            <a:r>
              <a:rPr lang="fa-IR" sz="2800" dirty="0" smtClean="0">
                <a:cs typeface="B Nazanin" panose="00000400000000000000" pitchFamily="2" charset="-78"/>
              </a:rPr>
              <a:t> </a:t>
            </a:r>
            <a:r>
              <a:rPr lang="en-US" sz="2800" dirty="0" smtClean="0">
                <a:cs typeface="B Nazanin" panose="00000400000000000000" pitchFamily="2" charset="-78"/>
              </a:rPr>
              <a:t>Vertical</a:t>
            </a:r>
            <a:endParaRPr lang="fa-IR" sz="2800" dirty="0" smtClean="0">
              <a:cs typeface="B Nazanin" panose="00000400000000000000" pitchFamily="2" charset="-78"/>
            </a:endParaRPr>
          </a:p>
          <a:p>
            <a:pPr lvl="1"/>
            <a:r>
              <a:rPr lang="fa-IR" sz="2800" dirty="0" smtClean="0">
                <a:cs typeface="B Nazanin" panose="00000400000000000000" pitchFamily="2" charset="-78"/>
              </a:rPr>
              <a:t>افقی </a:t>
            </a:r>
            <a:r>
              <a:rPr lang="en-US" sz="2800" dirty="0" smtClean="0">
                <a:cs typeface="B Nazanin" panose="00000400000000000000" pitchFamily="2" charset="-78"/>
              </a:rPr>
              <a:t>Prone Position</a:t>
            </a:r>
            <a:r>
              <a:rPr lang="fa-IR" sz="2800" dirty="0" smtClean="0">
                <a:cs typeface="B Nazanin" panose="00000400000000000000" pitchFamily="2" charset="-78"/>
              </a:rPr>
              <a:t> </a:t>
            </a:r>
            <a:r>
              <a:rPr lang="en-US" sz="2800" dirty="0" smtClean="0">
                <a:cs typeface="B Nazanin" panose="00000400000000000000" pitchFamily="2" charset="-78"/>
              </a:rPr>
              <a:t>Horizontal</a:t>
            </a:r>
            <a:endParaRPr lang="fa-IR" sz="2800" dirty="0" smtClean="0">
              <a:cs typeface="B Nazanin" panose="00000400000000000000" pitchFamily="2" charset="-78"/>
            </a:endParaRPr>
          </a:p>
          <a:p>
            <a:pPr lvl="1"/>
            <a:r>
              <a:rPr lang="fa-IR" sz="2800" dirty="0" smtClean="0">
                <a:cs typeface="B Nazanin" panose="00000400000000000000" pitchFamily="2" charset="-78"/>
              </a:rPr>
              <a:t>قطری</a:t>
            </a:r>
            <a:r>
              <a:rPr lang="en-US" sz="2800" dirty="0">
                <a:cs typeface="B Nazanin" panose="00000400000000000000" pitchFamily="2" charset="-78"/>
              </a:rPr>
              <a:t>Prone Position</a:t>
            </a:r>
            <a:r>
              <a:rPr lang="fa-IR" sz="2800" dirty="0" smtClean="0">
                <a:cs typeface="B Nazanin" panose="00000400000000000000" pitchFamily="2" charset="-78"/>
              </a:rPr>
              <a:t> </a:t>
            </a:r>
            <a:r>
              <a:rPr lang="en-US" sz="2800" dirty="0" smtClean="0">
                <a:cs typeface="B Nazanin" panose="00000400000000000000" pitchFamily="2" charset="-78"/>
              </a:rPr>
              <a:t>Diagonal</a:t>
            </a:r>
          </a:p>
        </p:txBody>
      </p:sp>
      <p:graphicFrame>
        <p:nvGraphicFramePr>
          <p:cNvPr id="6" name="Diagram 5"/>
          <p:cNvGraphicFramePr/>
          <p:nvPr>
            <p:extLst>
              <p:ext uri="{D42A27DB-BD31-4B8C-83A1-F6EECF244321}">
                <p14:modId xmlns:p14="http://schemas.microsoft.com/office/powerpoint/2010/main" val="985428767"/>
              </p:ext>
            </p:extLst>
          </p:nvPr>
        </p:nvGraphicFramePr>
        <p:xfrm>
          <a:off x="623248" y="165455"/>
          <a:ext cx="10540621" cy="1516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11</a:t>
            </a:fld>
            <a:endParaRPr lang="fa-IR" dirty="0">
              <a:solidFill>
                <a:prstClr val="black"/>
              </a:solidFill>
            </a:endParaRPr>
          </a:p>
        </p:txBody>
      </p:sp>
    </p:spTree>
    <p:extLst>
      <p:ext uri="{BB962C8B-B14F-4D97-AF65-F5344CB8AC3E}">
        <p14:creationId xmlns:p14="http://schemas.microsoft.com/office/powerpoint/2010/main" val="3066674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12</a:t>
            </a:fld>
            <a:endParaRPr lang="fa-IR" dirty="0">
              <a:solidFill>
                <a:prstClr val="black"/>
              </a:solidFill>
            </a:endParaRPr>
          </a:p>
        </p:txBody>
      </p:sp>
      <p:grpSp>
        <p:nvGrpSpPr>
          <p:cNvPr id="5" name="Group 4"/>
          <p:cNvGrpSpPr/>
          <p:nvPr/>
        </p:nvGrpSpPr>
        <p:grpSpPr>
          <a:xfrm>
            <a:off x="556684" y="-24396"/>
            <a:ext cx="10972800" cy="1103895"/>
            <a:chOff x="0" y="19552"/>
            <a:chExt cx="10972800" cy="1103895"/>
          </a:xfrm>
        </p:grpSpPr>
        <p:sp>
          <p:nvSpPr>
            <p:cNvPr id="6" name="Rounded Rectangle 5"/>
            <p:cNvSpPr/>
            <p:nvPr/>
          </p:nvSpPr>
          <p:spPr>
            <a:xfrm>
              <a:off x="0" y="19552"/>
              <a:ext cx="10972800" cy="11038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3888" y="73440"/>
              <a:ext cx="10865024" cy="9961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fa-IR" sz="3700" b="1" kern="1200" dirty="0" smtClean="0">
                  <a:effectLst>
                    <a:outerShdw blurRad="38100" dist="38100" dir="2700000" algn="tl">
                      <a:srgbClr val="000000">
                        <a:alpha val="43137"/>
                      </a:srgbClr>
                    </a:outerShdw>
                  </a:effectLst>
                  <a:cs typeface="B Nazanin" panose="00000400000000000000" pitchFamily="2" charset="-78"/>
                </a:rPr>
                <a:t> روش </a:t>
              </a:r>
              <a:r>
                <a:rPr lang="fa-IR" sz="3700" b="1" dirty="0" smtClean="0">
                  <a:effectLst>
                    <a:outerShdw blurRad="38100" dist="38100" dir="2700000" algn="tl">
                      <a:srgbClr val="000000">
                        <a:alpha val="43137"/>
                      </a:srgbClr>
                    </a:outerShdw>
                  </a:effectLst>
                  <a:cs typeface="B Nazanin" panose="00000400000000000000" pitchFamily="2" charset="-78"/>
                </a:rPr>
                <a:t>عمودی </a:t>
              </a:r>
              <a:r>
                <a:rPr lang="en-US" sz="3700" b="1" dirty="0" smtClean="0">
                  <a:effectLst>
                    <a:outerShdw blurRad="38100" dist="38100" dir="2700000" algn="tl">
                      <a:srgbClr val="000000">
                        <a:alpha val="43137"/>
                      </a:srgbClr>
                    </a:outerShdw>
                  </a:effectLst>
                  <a:cs typeface="B Nazanin" panose="00000400000000000000" pitchFamily="2" charset="-78"/>
                </a:rPr>
                <a:t>Prone </a:t>
              </a:r>
              <a:r>
                <a:rPr lang="en-US" sz="3700" b="1" dirty="0">
                  <a:effectLst>
                    <a:outerShdw blurRad="38100" dist="38100" dir="2700000" algn="tl">
                      <a:srgbClr val="000000">
                        <a:alpha val="43137"/>
                      </a:srgbClr>
                    </a:outerShdw>
                  </a:effectLst>
                  <a:cs typeface="B Nazanin" panose="00000400000000000000" pitchFamily="2" charset="-78"/>
                </a:rPr>
                <a:t>Position Vertical</a:t>
              </a: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323" y="1327287"/>
            <a:ext cx="9400032" cy="4315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657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13</a:t>
            </a:fld>
            <a:endParaRPr lang="fa-IR" dirty="0">
              <a:solidFill>
                <a:prstClr val="black"/>
              </a:solidFill>
            </a:endParaRPr>
          </a:p>
        </p:txBody>
      </p:sp>
      <p:grpSp>
        <p:nvGrpSpPr>
          <p:cNvPr id="5" name="Group 4"/>
          <p:cNvGrpSpPr/>
          <p:nvPr/>
        </p:nvGrpSpPr>
        <p:grpSpPr>
          <a:xfrm>
            <a:off x="556684" y="-24396"/>
            <a:ext cx="10972800" cy="1103895"/>
            <a:chOff x="0" y="19552"/>
            <a:chExt cx="10972800" cy="1103895"/>
          </a:xfrm>
        </p:grpSpPr>
        <p:sp>
          <p:nvSpPr>
            <p:cNvPr id="6" name="Rounded Rectangle 5"/>
            <p:cNvSpPr/>
            <p:nvPr/>
          </p:nvSpPr>
          <p:spPr>
            <a:xfrm>
              <a:off x="0" y="19552"/>
              <a:ext cx="10972800" cy="11038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3888" y="73440"/>
              <a:ext cx="10865024" cy="9961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fa-IR" sz="3700" b="1" kern="1200" dirty="0" smtClean="0">
                  <a:effectLst>
                    <a:outerShdw blurRad="38100" dist="38100" dir="2700000" algn="tl">
                      <a:srgbClr val="000000">
                        <a:alpha val="43137"/>
                      </a:srgbClr>
                    </a:outerShdw>
                  </a:effectLst>
                  <a:cs typeface="B Nazanin" panose="00000400000000000000" pitchFamily="2" charset="-78"/>
                </a:rPr>
                <a:t> روش </a:t>
              </a:r>
              <a:r>
                <a:rPr lang="fa-IR" sz="3700" b="1" dirty="0" smtClean="0">
                  <a:effectLst>
                    <a:outerShdw blurRad="38100" dist="38100" dir="2700000" algn="tl">
                      <a:srgbClr val="000000">
                        <a:alpha val="43137"/>
                      </a:srgbClr>
                    </a:outerShdw>
                  </a:effectLst>
                  <a:cs typeface="B Nazanin" panose="00000400000000000000" pitchFamily="2" charset="-78"/>
                </a:rPr>
                <a:t>افقی </a:t>
              </a:r>
              <a:r>
                <a:rPr lang="en-US" sz="3700" b="1" dirty="0">
                  <a:effectLst>
                    <a:outerShdw blurRad="38100" dist="38100" dir="2700000" algn="tl">
                      <a:srgbClr val="000000">
                        <a:alpha val="43137"/>
                      </a:srgbClr>
                    </a:outerShdw>
                  </a:effectLst>
                  <a:cs typeface="B Nazanin" panose="00000400000000000000" pitchFamily="2" charset="-78"/>
                </a:rPr>
                <a:t>Prone Position Horizontal</a:t>
              </a:r>
              <a:endParaRPr lang="en-US" sz="3700" b="1" kern="1200" dirty="0">
                <a:effectLst>
                  <a:outerShdw blurRad="38100" dist="38100" dir="2700000" algn="tl">
                    <a:srgbClr val="000000">
                      <a:alpha val="43137"/>
                    </a:srgbClr>
                  </a:outerShdw>
                </a:effectLst>
                <a:cs typeface="B Nazanin" panose="00000400000000000000" pitchFamily="2" charset="-78"/>
              </a:endParaRP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3732" y="1354015"/>
            <a:ext cx="7918704" cy="457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7888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14</a:t>
            </a:fld>
            <a:endParaRPr lang="fa-IR" dirty="0">
              <a:solidFill>
                <a:prstClr val="black"/>
              </a:solidFill>
            </a:endParaRPr>
          </a:p>
        </p:txBody>
      </p:sp>
      <p:grpSp>
        <p:nvGrpSpPr>
          <p:cNvPr id="5" name="Group 4"/>
          <p:cNvGrpSpPr/>
          <p:nvPr/>
        </p:nvGrpSpPr>
        <p:grpSpPr>
          <a:xfrm>
            <a:off x="801158" y="257419"/>
            <a:ext cx="10972800" cy="1103895"/>
            <a:chOff x="0" y="19552"/>
            <a:chExt cx="10972800" cy="1103895"/>
          </a:xfrm>
        </p:grpSpPr>
        <p:sp>
          <p:nvSpPr>
            <p:cNvPr id="6" name="Rounded Rectangle 5"/>
            <p:cNvSpPr/>
            <p:nvPr/>
          </p:nvSpPr>
          <p:spPr>
            <a:xfrm>
              <a:off x="0" y="19552"/>
              <a:ext cx="10972800" cy="11038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3888" y="73440"/>
              <a:ext cx="10865024" cy="9961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fa-IR" sz="3700" kern="1200" dirty="0" smtClean="0">
                  <a:cs typeface="B Nazanin" panose="00000400000000000000" pitchFamily="2" charset="-78"/>
                </a:rPr>
                <a:t> روش </a:t>
              </a:r>
              <a:r>
                <a:rPr lang="fa-IR" sz="3700" dirty="0" smtClean="0">
                  <a:cs typeface="B Nazanin" panose="00000400000000000000" pitchFamily="2" charset="-78"/>
                </a:rPr>
                <a:t>قطری</a:t>
              </a:r>
              <a:r>
                <a:rPr lang="en-US" sz="3700" dirty="0">
                  <a:cs typeface="B Nazanin" panose="00000400000000000000" pitchFamily="2" charset="-78"/>
                </a:rPr>
                <a:t>Prone Position </a:t>
              </a:r>
              <a:r>
                <a:rPr lang="en-US" sz="3700" dirty="0" smtClean="0">
                  <a:cs typeface="B Nazanin" panose="00000400000000000000" pitchFamily="2" charset="-78"/>
                </a:rPr>
                <a:t>Diagonal</a:t>
              </a:r>
              <a:r>
                <a:rPr lang="fa-IR" sz="3700" dirty="0" smtClean="0">
                  <a:cs typeface="B Nazanin" panose="00000400000000000000" pitchFamily="2" charset="-78"/>
                </a:rPr>
                <a:t> </a:t>
              </a:r>
              <a:endParaRPr lang="en-US" sz="3700" dirty="0">
                <a:cs typeface="B Nazanin" panose="00000400000000000000" pitchFamily="2" charset="-78"/>
              </a:endParaRP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0813" y="1492346"/>
            <a:ext cx="5949696" cy="4785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0171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726802"/>
            <a:ext cx="10413242" cy="4525962"/>
          </a:xfrm>
        </p:spPr>
        <p:txBody>
          <a:bodyPr/>
          <a:lstStyle/>
          <a:p>
            <a:r>
              <a:rPr lang="fa-IR" sz="3200" dirty="0" smtClean="0">
                <a:cs typeface="B Nazanin" panose="00000400000000000000" pitchFamily="2" charset="-78"/>
              </a:rPr>
              <a:t>در </a:t>
            </a:r>
            <a:r>
              <a:rPr lang="fa-IR" sz="3200" dirty="0">
                <a:cs typeface="B Nazanin" panose="00000400000000000000" pitchFamily="2" charset="-78"/>
              </a:rPr>
              <a:t>تمام سه حالت </a:t>
            </a:r>
            <a:r>
              <a:rPr lang="fa-IR" sz="3200" dirty="0" smtClean="0">
                <a:cs typeface="B Nazanin" panose="00000400000000000000" pitchFamily="2" charset="-78"/>
              </a:rPr>
              <a:t>ذکر شده </a:t>
            </a:r>
            <a:r>
              <a:rPr lang="fa-IR" sz="3200" dirty="0">
                <a:cs typeface="B Nazanin" panose="00000400000000000000" pitchFamily="2" charset="-78"/>
              </a:rPr>
              <a:t>مادر به پشت و شیرخوار به روی شکم سینه به سینه مادر </a:t>
            </a:r>
            <a:endParaRPr lang="fa-IR" sz="3200" dirty="0" smtClean="0">
              <a:cs typeface="B Nazanin" panose="00000400000000000000" pitchFamily="2" charset="-78"/>
            </a:endParaRPr>
          </a:p>
          <a:p>
            <a:r>
              <a:rPr lang="fa-IR" sz="3200" dirty="0" smtClean="0">
                <a:cs typeface="B Nazanin" panose="00000400000000000000" pitchFamily="2" charset="-78"/>
              </a:rPr>
              <a:t>سر نوزاد ممکن است </a:t>
            </a:r>
            <a:r>
              <a:rPr lang="fa-IR" sz="3200" dirty="0">
                <a:cs typeface="B Nazanin" panose="00000400000000000000" pitchFamily="2" charset="-78"/>
              </a:rPr>
              <a:t>توسط گذاشتن کف دست مادر در قسمت جلوی سر ویا قاعده گردن شیرخوار حمایت </a:t>
            </a:r>
            <a:r>
              <a:rPr lang="fa-IR" sz="3200" dirty="0" smtClean="0">
                <a:cs typeface="B Nazanin" panose="00000400000000000000" pitchFamily="2" charset="-78"/>
              </a:rPr>
              <a:t>شود.</a:t>
            </a:r>
          </a:p>
          <a:p>
            <a:r>
              <a:rPr lang="fa-IR" sz="3200" dirty="0" smtClean="0">
                <a:cs typeface="B Nazanin" panose="00000400000000000000" pitchFamily="2" charset="-78"/>
              </a:rPr>
              <a:t>زیر </a:t>
            </a:r>
            <a:r>
              <a:rPr lang="fa-IR" sz="3200" dirty="0">
                <a:cs typeface="B Nazanin" panose="00000400000000000000" pitchFamily="2" charset="-78"/>
              </a:rPr>
              <a:t>سرمادر و نه شانه هایش توسط یک یا دو بالش بالاتر </a:t>
            </a:r>
            <a:r>
              <a:rPr lang="fa-IR" sz="3200" dirty="0" smtClean="0">
                <a:cs typeface="B Nazanin" panose="00000400000000000000" pitchFamily="2" charset="-78"/>
              </a:rPr>
              <a:t>آورده </a:t>
            </a:r>
            <a:r>
              <a:rPr lang="fa-IR" sz="3200" dirty="0">
                <a:cs typeface="B Nazanin" panose="00000400000000000000" pitchFamily="2" charset="-78"/>
              </a:rPr>
              <a:t>تا بتواند شیرخوارش را ببیند. </a:t>
            </a:r>
            <a:endParaRPr lang="fa-IR" sz="3200" dirty="0" smtClean="0">
              <a:cs typeface="B Nazanin" panose="00000400000000000000" pitchFamily="2" charset="-78"/>
            </a:endParaRPr>
          </a:p>
          <a:p>
            <a:r>
              <a:rPr lang="fa-IR" sz="3200" dirty="0" smtClean="0">
                <a:cs typeface="B Nazanin" panose="00000400000000000000" pitchFamily="2" charset="-78"/>
              </a:rPr>
              <a:t>در </a:t>
            </a:r>
            <a:r>
              <a:rPr lang="fa-IR" sz="3200" dirty="0">
                <a:cs typeface="B Nazanin" panose="00000400000000000000" pitchFamily="2" charset="-78"/>
              </a:rPr>
              <a:t>دو طرف مادر بالش بمنظور </a:t>
            </a:r>
            <a:r>
              <a:rPr lang="fa-IR" sz="3200" dirty="0" smtClean="0">
                <a:cs typeface="B Nazanin" panose="00000400000000000000" pitchFamily="2" charset="-78"/>
              </a:rPr>
              <a:t>حمایت </a:t>
            </a:r>
            <a:r>
              <a:rPr lang="fa-IR" sz="3200" dirty="0">
                <a:cs typeface="B Nazanin" panose="00000400000000000000" pitchFamily="2" charset="-78"/>
              </a:rPr>
              <a:t>دست </a:t>
            </a:r>
            <a:r>
              <a:rPr lang="fa-IR" sz="3200" dirty="0" smtClean="0">
                <a:cs typeface="B Nazanin" panose="00000400000000000000" pitchFamily="2" charset="-78"/>
              </a:rPr>
              <a:t>ها </a:t>
            </a:r>
            <a:r>
              <a:rPr lang="fa-IR" sz="3200" dirty="0">
                <a:cs typeface="B Nazanin" panose="00000400000000000000" pitchFamily="2" charset="-78"/>
              </a:rPr>
              <a:t>و زیر </a:t>
            </a:r>
            <a:r>
              <a:rPr lang="fa-IR" sz="3200" dirty="0" smtClean="0">
                <a:cs typeface="B Nazanin" panose="00000400000000000000" pitchFamily="2" charset="-78"/>
              </a:rPr>
              <a:t>زانوها برای </a:t>
            </a:r>
            <a:r>
              <a:rPr lang="fa-IR" sz="3200" dirty="0">
                <a:cs typeface="B Nazanin" panose="00000400000000000000" pitchFamily="2" charset="-78"/>
              </a:rPr>
              <a:t>راحتی بیشتر و پیشگیری از درد پشت استفاده می کند</a:t>
            </a:r>
            <a:r>
              <a:rPr lang="fa-IR" sz="3200" dirty="0" smtClean="0">
                <a:cs typeface="B Nazanin" panose="00000400000000000000" pitchFamily="2" charset="-78"/>
              </a:rPr>
              <a:t>.</a:t>
            </a:r>
            <a:endParaRPr lang="fa-IR" sz="32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15</a:t>
            </a:fld>
            <a:endParaRPr lang="fa-IR" dirty="0">
              <a:solidFill>
                <a:prstClr val="black"/>
              </a:solidFill>
            </a:endParaRPr>
          </a:p>
        </p:txBody>
      </p:sp>
      <p:grpSp>
        <p:nvGrpSpPr>
          <p:cNvPr id="5" name="Group 4"/>
          <p:cNvGrpSpPr/>
          <p:nvPr/>
        </p:nvGrpSpPr>
        <p:grpSpPr>
          <a:xfrm>
            <a:off x="556684" y="71140"/>
            <a:ext cx="10972800" cy="1307286"/>
            <a:chOff x="0" y="19552"/>
            <a:chExt cx="10972800" cy="1307286"/>
          </a:xfrm>
        </p:grpSpPr>
        <p:sp>
          <p:nvSpPr>
            <p:cNvPr id="6" name="Rounded Rectangle 5"/>
            <p:cNvSpPr/>
            <p:nvPr/>
          </p:nvSpPr>
          <p:spPr>
            <a:xfrm>
              <a:off x="0" y="19552"/>
              <a:ext cx="10972800" cy="130728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3888" y="183245"/>
              <a:ext cx="10918912" cy="11435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fa-IR" sz="3600" b="1" dirty="0">
                  <a:effectLst>
                    <a:outerShdw blurRad="38100" dist="38100" dir="2700000" algn="tl">
                      <a:srgbClr val="000000">
                        <a:alpha val="43137"/>
                      </a:srgbClr>
                    </a:outerShdw>
                  </a:effectLst>
                  <a:cs typeface="B Nazanin" panose="00000400000000000000" pitchFamily="2" charset="-78"/>
                </a:rPr>
                <a:t> مادر خوابیده به پشت و شیرخوار خوابیده به </a:t>
              </a:r>
              <a:r>
                <a:rPr lang="fa-IR" sz="3600" b="1" dirty="0" smtClean="0">
                  <a:effectLst>
                    <a:outerShdw blurRad="38100" dist="38100" dir="2700000" algn="tl">
                      <a:srgbClr val="000000">
                        <a:alpha val="43137"/>
                      </a:srgbClr>
                    </a:outerShdw>
                  </a:effectLst>
                  <a:cs typeface="B Nazanin" panose="00000400000000000000" pitchFamily="2" charset="-78"/>
                </a:rPr>
                <a:t>شکم (</a:t>
              </a:r>
              <a:r>
                <a:rPr lang="fa-IR" sz="3600" b="1" dirty="0">
                  <a:effectLst>
                    <a:outerShdw blurRad="38100" dist="38100" dir="2700000" algn="tl">
                      <a:srgbClr val="000000">
                        <a:alpha val="43137"/>
                      </a:srgbClr>
                    </a:outerShdw>
                  </a:effectLst>
                  <a:cs typeface="B Nazanin" panose="00000400000000000000" pitchFamily="2" charset="-78"/>
                </a:rPr>
                <a:t>ادامه)</a:t>
              </a:r>
            </a:p>
            <a:p>
              <a:pPr lvl="0" algn="ctr" defTabSz="1644650" rtl="1">
                <a:lnSpc>
                  <a:spcPct val="90000"/>
                </a:lnSpc>
                <a:spcBef>
                  <a:spcPct val="0"/>
                </a:spcBef>
                <a:spcAft>
                  <a:spcPct val="35000"/>
                </a:spcAft>
              </a:pPr>
              <a:r>
                <a:rPr lang="fa-IR" sz="3600" b="1" dirty="0">
                  <a:effectLst>
                    <a:outerShdw blurRad="38100" dist="38100" dir="2700000" algn="tl">
                      <a:srgbClr val="000000">
                        <a:alpha val="43137"/>
                      </a:srgbClr>
                    </a:outerShdw>
                  </a:effectLst>
                  <a:cs typeface="B Nazanin" panose="00000400000000000000" pitchFamily="2" charset="-78"/>
                </a:rPr>
                <a:t> </a:t>
              </a:r>
              <a:r>
                <a:rPr lang="en-US" sz="3600" b="1" dirty="0">
                  <a:effectLst>
                    <a:outerShdw blurRad="38100" dist="38100" dir="2700000" algn="tl">
                      <a:srgbClr val="000000">
                        <a:alpha val="43137"/>
                      </a:srgbClr>
                    </a:outerShdw>
                  </a:effectLst>
                  <a:cs typeface="B Nazanin" panose="00000400000000000000" pitchFamily="2" charset="-78"/>
                </a:rPr>
                <a:t>Baby in Prone Positions and Mother Supine </a:t>
              </a:r>
              <a:endParaRPr lang="en-US" sz="3600" b="1" kern="1200"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4165301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2639" y="1603967"/>
            <a:ext cx="10492957" cy="4525962"/>
          </a:xfrm>
        </p:spPr>
        <p:txBody>
          <a:bodyPr/>
          <a:lstStyle/>
          <a:p>
            <a:r>
              <a:rPr lang="fa-IR" sz="3200" b="1" dirty="0" smtClean="0">
                <a:cs typeface="B Nazanin" panose="00000400000000000000" pitchFamily="2" charset="-78"/>
              </a:rPr>
              <a:t>در موارد </a:t>
            </a:r>
            <a:r>
              <a:rPr lang="fa-IR" sz="3200" b="1" dirty="0">
                <a:cs typeface="B Nazanin" panose="00000400000000000000" pitchFamily="2" charset="-78"/>
              </a:rPr>
              <a:t>استفاده از </a:t>
            </a:r>
            <a:r>
              <a:rPr lang="fa-IR" sz="3200" b="1" dirty="0" smtClean="0">
                <a:cs typeface="B Nazanin" panose="00000400000000000000" pitchFamily="2" charset="-78"/>
              </a:rPr>
              <a:t>آن </a:t>
            </a:r>
            <a:r>
              <a:rPr lang="fa-IR" sz="3200" b="1" dirty="0">
                <a:cs typeface="B Nazanin" panose="00000400000000000000" pitchFamily="2" charset="-78"/>
              </a:rPr>
              <a:t>ها می توان اشاره نمود </a:t>
            </a:r>
            <a:r>
              <a:rPr lang="fa-IR" sz="3200" b="1" dirty="0" smtClean="0">
                <a:cs typeface="B Nazanin" panose="00000400000000000000" pitchFamily="2" charset="-78"/>
              </a:rPr>
              <a:t>به:</a:t>
            </a:r>
          </a:p>
          <a:p>
            <a:pPr lvl="1"/>
            <a:r>
              <a:rPr lang="fa-IR" sz="3200" dirty="0" smtClean="0">
                <a:cs typeface="B Nazanin" panose="00000400000000000000" pitchFamily="2" charset="-78"/>
              </a:rPr>
              <a:t>در </a:t>
            </a:r>
            <a:r>
              <a:rPr lang="fa-IR" sz="3200" dirty="0">
                <a:cs typeface="B Nazanin" panose="00000400000000000000" pitchFamily="2" charset="-78"/>
              </a:rPr>
              <a:t>موارد</a:t>
            </a:r>
            <a:r>
              <a:rPr lang="fa-IR" sz="3200" b="1" dirty="0">
                <a:cs typeface="B Nazanin" panose="00000400000000000000" pitchFamily="2" charset="-78"/>
              </a:rPr>
              <a:t> </a:t>
            </a:r>
            <a:r>
              <a:rPr lang="fa-IR" sz="3200" b="1" dirty="0" smtClean="0">
                <a:cs typeface="B Nazanin" panose="00000400000000000000" pitchFamily="2" charset="-78"/>
              </a:rPr>
              <a:t>لارنگومالاسی </a:t>
            </a:r>
            <a:r>
              <a:rPr lang="fa-IR" sz="3200" dirty="0" smtClean="0">
                <a:cs typeface="B Nazanin" panose="00000400000000000000" pitchFamily="2" charset="-78"/>
              </a:rPr>
              <a:t>، </a:t>
            </a:r>
            <a:r>
              <a:rPr lang="fa-IR" sz="3200" b="1" dirty="0" smtClean="0">
                <a:cs typeface="B Nazanin" panose="00000400000000000000" pitchFamily="2" charset="-78"/>
                <a:hlinkClick r:id="" action="ppaction://customshow?id=20&amp;return=true"/>
              </a:rPr>
              <a:t>زبان به عقب افتاده یا </a:t>
            </a:r>
            <a:r>
              <a:rPr lang="fa-IR" sz="3200" b="1" dirty="0">
                <a:cs typeface="B Nazanin" panose="00000400000000000000" pitchFamily="2" charset="-78"/>
                <a:hlinkClick r:id="" action="ppaction://customshow?id=20&amp;return=true"/>
              </a:rPr>
              <a:t>کوتاه </a:t>
            </a:r>
            <a:r>
              <a:rPr lang="fa-IR" sz="3200" dirty="0">
                <a:cs typeface="B Nazanin" panose="00000400000000000000" pitchFamily="2" charset="-78"/>
                <a:hlinkClick r:id="" action="ppaction://customshow?id=20&amp;return=true"/>
              </a:rPr>
              <a:t>(</a:t>
            </a:r>
            <a:r>
              <a:rPr lang="en-US" sz="3200" dirty="0">
                <a:cs typeface="B Nazanin" panose="00000400000000000000" pitchFamily="2" charset="-78"/>
                <a:hlinkClick r:id="" action="ppaction://customshow?id=20&amp;return=true"/>
              </a:rPr>
              <a:t>short </a:t>
            </a:r>
            <a:r>
              <a:rPr lang="en-US" sz="3200" dirty="0" smtClean="0">
                <a:cs typeface="B Nazanin" panose="00000400000000000000" pitchFamily="2" charset="-78"/>
                <a:hlinkClick r:id="" action="ppaction://customshow?id=20&amp;return=true"/>
              </a:rPr>
              <a:t>tongue</a:t>
            </a:r>
            <a:r>
              <a:rPr lang="fa-IR" sz="3200" dirty="0" smtClean="0">
                <a:cs typeface="B Nazanin" panose="00000400000000000000" pitchFamily="2" charset="-78"/>
                <a:hlinkClick r:id="" action="ppaction://customshow?id=20&amp;return=true"/>
              </a:rPr>
              <a:t>) </a:t>
            </a:r>
            <a:r>
              <a:rPr lang="fa-IR" sz="3200" dirty="0" smtClean="0">
                <a:cs typeface="B Nazanin" panose="00000400000000000000" pitchFamily="2" charset="-78"/>
              </a:rPr>
              <a:t>ویا </a:t>
            </a:r>
            <a:r>
              <a:rPr lang="fa-IR" sz="3200" b="1" dirty="0">
                <a:cs typeface="B Nazanin" panose="00000400000000000000" pitchFamily="2" charset="-78"/>
                <a:hlinkClick r:id="" action="ppaction://customshow?id=21&amp;return=true"/>
              </a:rPr>
              <a:t>بند </a:t>
            </a:r>
            <a:r>
              <a:rPr lang="fa-IR" sz="3200" b="1" dirty="0" smtClean="0">
                <a:cs typeface="B Nazanin" panose="00000400000000000000" pitchFamily="2" charset="-78"/>
                <a:hlinkClick r:id="" action="ppaction://customshow?id=21&amp;return=true"/>
              </a:rPr>
              <a:t>زبان </a:t>
            </a:r>
            <a:r>
              <a:rPr lang="fa-IR" sz="3200" dirty="0" smtClean="0">
                <a:cs typeface="B Nazanin" panose="00000400000000000000" pitchFamily="2" charset="-78"/>
                <a:hlinkClick r:id="" action="ppaction://customshow?id=21&amp;return=true"/>
              </a:rPr>
              <a:t>(</a:t>
            </a:r>
            <a:r>
              <a:rPr lang="en-US" sz="3200" dirty="0" smtClean="0">
                <a:cs typeface="B Nazanin" panose="00000400000000000000" pitchFamily="2" charset="-78"/>
                <a:hlinkClick r:id="" action="ppaction://customshow?id=21&amp;return=true"/>
              </a:rPr>
              <a:t>tongue-tie</a:t>
            </a:r>
            <a:r>
              <a:rPr lang="fa-IR" sz="3200" dirty="0" smtClean="0">
                <a:cs typeface="B Nazanin" panose="00000400000000000000" pitchFamily="2" charset="-78"/>
                <a:hlinkClick r:id="" action="ppaction://customshow?id=21&amp;return=true"/>
              </a:rPr>
              <a:t>) </a:t>
            </a:r>
            <a:r>
              <a:rPr lang="fa-IR" sz="3200" dirty="0" smtClean="0">
                <a:cs typeface="B Nazanin" panose="00000400000000000000" pitchFamily="2" charset="-78"/>
              </a:rPr>
              <a:t>با </a:t>
            </a:r>
            <a:r>
              <a:rPr lang="fa-IR" sz="3200" dirty="0">
                <a:cs typeface="B Nazanin" panose="00000400000000000000" pitchFamily="2" charset="-78"/>
              </a:rPr>
              <a:t>توجه به تمایل به </a:t>
            </a:r>
            <a:r>
              <a:rPr lang="fa-IR" sz="3200" dirty="0" smtClean="0">
                <a:cs typeface="B Nazanin" panose="00000400000000000000" pitchFamily="2" charset="-78"/>
              </a:rPr>
              <a:t>جلوآمدن </a:t>
            </a:r>
            <a:r>
              <a:rPr lang="fa-IR" sz="3200" dirty="0">
                <a:cs typeface="B Nazanin" panose="00000400000000000000" pitchFamily="2" charset="-78"/>
              </a:rPr>
              <a:t>زبان در این وضعیت، زبان تماس بیشتری با پستان پیدا </a:t>
            </a:r>
            <a:r>
              <a:rPr lang="fa-IR" sz="3200" dirty="0" smtClean="0">
                <a:cs typeface="B Nazanin" panose="00000400000000000000" pitchFamily="2" charset="-78"/>
              </a:rPr>
              <a:t>می کند</a:t>
            </a:r>
            <a:r>
              <a:rPr lang="fa-IR" sz="3200" dirty="0">
                <a:cs typeface="B Nazanin" panose="00000400000000000000" pitchFamily="2" charset="-78"/>
              </a:rPr>
              <a:t>. </a:t>
            </a:r>
          </a:p>
          <a:p>
            <a:pPr lvl="1"/>
            <a:r>
              <a:rPr lang="fa-IR" sz="3200" dirty="0" smtClean="0">
                <a:cs typeface="B Nazanin" panose="00000400000000000000" pitchFamily="2" charset="-78"/>
              </a:rPr>
              <a:t>روشی کمک </a:t>
            </a:r>
            <a:r>
              <a:rPr lang="fa-IR" sz="3200" dirty="0">
                <a:cs typeface="B Nazanin" panose="00000400000000000000" pitchFamily="2" charset="-78"/>
              </a:rPr>
              <a:t>کننده </a:t>
            </a:r>
            <a:r>
              <a:rPr lang="fa-IR" sz="3200" dirty="0" smtClean="0">
                <a:cs typeface="B Nazanin" panose="00000400000000000000" pitchFamily="2" charset="-78"/>
              </a:rPr>
              <a:t>در </a:t>
            </a:r>
            <a:r>
              <a:rPr lang="fa-IR" sz="3200" b="1" dirty="0">
                <a:cs typeface="B Nazanin" panose="00000400000000000000" pitchFamily="2" charset="-78"/>
              </a:rPr>
              <a:t>جریان زیاد </a:t>
            </a:r>
            <a:r>
              <a:rPr lang="fa-IR" sz="3200" b="1" dirty="0" smtClean="0">
                <a:cs typeface="B Nazanin" panose="00000400000000000000" pitchFamily="2" charset="-78"/>
              </a:rPr>
              <a:t>شیر</a:t>
            </a:r>
            <a:endParaRPr lang="fa-IR" sz="3200" dirty="0" smtClean="0">
              <a:cs typeface="B Nazanin" panose="00000400000000000000" pitchFamily="2" charset="-78"/>
            </a:endParaRPr>
          </a:p>
          <a:p>
            <a:pPr lvl="1"/>
            <a:r>
              <a:rPr lang="fa-IR" sz="3200" dirty="0" smtClean="0">
                <a:cs typeface="B Nazanin" panose="00000400000000000000" pitchFamily="2" charset="-78"/>
              </a:rPr>
              <a:t>برای وضعیت </a:t>
            </a:r>
            <a:r>
              <a:rPr lang="fa-IR" sz="3200" b="1" dirty="0" smtClean="0">
                <a:cs typeface="B Nazanin" panose="00000400000000000000" pitchFamily="2" charset="-78"/>
              </a:rPr>
              <a:t>شیردهی در ساعت اول تولد </a:t>
            </a:r>
            <a:r>
              <a:rPr lang="fa-IR" sz="3200" dirty="0" smtClean="0">
                <a:cs typeface="B Nazanin" panose="00000400000000000000" pitchFamily="2" charset="-78"/>
              </a:rPr>
              <a:t>در اتاق زایمان یا عمل و حتی ریکاوری برحسب شرایط مادر و شیرخوار </a:t>
            </a:r>
          </a:p>
          <a:p>
            <a:pPr marL="109537" indent="0">
              <a:buNone/>
            </a:pPr>
            <a:r>
              <a:rPr lang="fa-IR" sz="3200" dirty="0" smtClean="0">
                <a:cs typeface="B Nazanin" panose="00000400000000000000" pitchFamily="2" charset="-78"/>
              </a:rPr>
              <a:t>.</a:t>
            </a:r>
            <a:endParaRPr lang="fa-IR" sz="3200" dirty="0">
              <a:cs typeface="B Nazanin" panose="00000400000000000000" pitchFamily="2" charset="-78"/>
            </a:endParaRPr>
          </a:p>
          <a:p>
            <a:pPr lvl="1"/>
            <a:endParaRPr lang="en-US" sz="32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16</a:t>
            </a:fld>
            <a:endParaRPr lang="fa-IR" dirty="0">
              <a:solidFill>
                <a:prstClr val="black"/>
              </a:solidFill>
            </a:endParaRPr>
          </a:p>
        </p:txBody>
      </p:sp>
      <p:grpSp>
        <p:nvGrpSpPr>
          <p:cNvPr id="10" name="Group 9"/>
          <p:cNvGrpSpPr/>
          <p:nvPr/>
        </p:nvGrpSpPr>
        <p:grpSpPr>
          <a:xfrm>
            <a:off x="556684" y="71140"/>
            <a:ext cx="10972800" cy="1307286"/>
            <a:chOff x="0" y="19552"/>
            <a:chExt cx="10972800" cy="1307286"/>
          </a:xfrm>
        </p:grpSpPr>
        <p:sp>
          <p:nvSpPr>
            <p:cNvPr id="11" name="Rounded Rectangle 10"/>
            <p:cNvSpPr/>
            <p:nvPr/>
          </p:nvSpPr>
          <p:spPr>
            <a:xfrm>
              <a:off x="0" y="19552"/>
              <a:ext cx="10972800" cy="130728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53888" y="183245"/>
              <a:ext cx="10918912" cy="11435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fa-IR" sz="3600" b="1" dirty="0">
                  <a:effectLst>
                    <a:outerShdw blurRad="38100" dist="38100" dir="2700000" algn="tl">
                      <a:srgbClr val="000000">
                        <a:alpha val="43137"/>
                      </a:srgbClr>
                    </a:outerShdw>
                  </a:effectLst>
                  <a:cs typeface="B Nazanin" panose="00000400000000000000" pitchFamily="2" charset="-78"/>
                </a:rPr>
                <a:t> مادر خوابیده به پشت و شیرخوار خوابیده به شکم(ادامه)</a:t>
              </a:r>
            </a:p>
            <a:p>
              <a:pPr lvl="0" algn="ctr" defTabSz="1644650" rtl="1">
                <a:lnSpc>
                  <a:spcPct val="90000"/>
                </a:lnSpc>
                <a:spcBef>
                  <a:spcPct val="0"/>
                </a:spcBef>
                <a:spcAft>
                  <a:spcPct val="35000"/>
                </a:spcAft>
              </a:pPr>
              <a:r>
                <a:rPr lang="fa-IR" sz="3600" b="1" dirty="0" smtClean="0">
                  <a:effectLst>
                    <a:outerShdw blurRad="38100" dist="38100" dir="2700000" algn="tl">
                      <a:srgbClr val="000000">
                        <a:alpha val="43137"/>
                      </a:srgbClr>
                    </a:outerShdw>
                  </a:effectLst>
                  <a:cs typeface="B Nazanin" panose="00000400000000000000" pitchFamily="2" charset="-78"/>
                </a:rPr>
                <a:t>  </a:t>
              </a:r>
              <a:r>
                <a:rPr lang="en-US" sz="3600" b="1" dirty="0">
                  <a:effectLst>
                    <a:outerShdw blurRad="38100" dist="38100" dir="2700000" algn="tl">
                      <a:srgbClr val="000000">
                        <a:alpha val="43137"/>
                      </a:srgbClr>
                    </a:outerShdw>
                  </a:effectLst>
                  <a:cs typeface="B Nazanin" panose="00000400000000000000" pitchFamily="2" charset="-78"/>
                </a:rPr>
                <a:t>Baby in Prone Positions and Mother Supine </a:t>
              </a:r>
              <a:endParaRPr lang="en-US" sz="3600" b="1" kern="1200" dirty="0">
                <a:effectLst>
                  <a:outerShdw blurRad="38100" dist="38100" dir="2700000" algn="tl">
                    <a:srgbClr val="000000">
                      <a:alpha val="43137"/>
                    </a:srgbClr>
                  </a:outerShdw>
                </a:effectLst>
                <a:cs typeface="B Nazanin" panose="00000400000000000000" pitchFamily="2" charset="-78"/>
              </a:endParaRPr>
            </a:p>
          </p:txBody>
        </p:sp>
      </p:grpSp>
    </p:spTree>
    <p:extLst>
      <p:ext uri="{BB962C8B-B14F-4D97-AF65-F5344CB8AC3E}">
        <p14:creationId xmlns:p14="http://schemas.microsoft.com/office/powerpoint/2010/main" val="3037271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stretch>
            <a:fillRect/>
          </a:stretch>
        </p:blipFill>
        <p:spPr>
          <a:xfrm>
            <a:off x="1372357" y="1794490"/>
            <a:ext cx="4157832" cy="4145639"/>
          </a:xfrm>
          <a:prstGeom prst="rect">
            <a:avLst/>
          </a:prstGeom>
        </p:spPr>
      </p:pic>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17</a:t>
            </a:fld>
            <a:endParaRPr lang="fa-IR" dirty="0">
              <a:solidFill>
                <a:prstClr val="black"/>
              </a:solidFill>
            </a:endParaRPr>
          </a:p>
        </p:txBody>
      </p:sp>
      <p:grpSp>
        <p:nvGrpSpPr>
          <p:cNvPr id="2" name="Group 4"/>
          <p:cNvGrpSpPr/>
          <p:nvPr/>
        </p:nvGrpSpPr>
        <p:grpSpPr>
          <a:xfrm>
            <a:off x="746328" y="233319"/>
            <a:ext cx="10972800" cy="1092562"/>
            <a:chOff x="0" y="9899"/>
            <a:chExt cx="10972800" cy="1123200"/>
          </a:xfrm>
        </p:grpSpPr>
        <p:sp>
          <p:nvSpPr>
            <p:cNvPr id="6" name="Rounded Rectangle 5"/>
            <p:cNvSpPr/>
            <p:nvPr/>
          </p:nvSpPr>
          <p:spPr>
            <a:xfrm>
              <a:off x="0" y="9899"/>
              <a:ext cx="10972800" cy="1123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4830" y="64729"/>
              <a:ext cx="10863140" cy="867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rtl="1">
                <a:lnSpc>
                  <a:spcPct val="107000"/>
                </a:lnSpc>
              </a:pPr>
              <a:r>
                <a:rPr lang="en-US" sz="3600" b="1" dirty="0">
                  <a:solidFill>
                    <a:prstClr val="white"/>
                  </a:solidFill>
                  <a:effectLst>
                    <a:outerShdw blurRad="38100" dist="38100" dir="2700000" algn="tl">
                      <a:srgbClr val="000000">
                        <a:alpha val="43137"/>
                      </a:srgbClr>
                    </a:outerShdw>
                  </a:effectLst>
                  <a:cs typeface="B Nazanin" panose="00000400000000000000" pitchFamily="2" charset="-78"/>
                </a:rPr>
                <a:t>Receding-Chin</a:t>
              </a:r>
              <a:endParaRPr lang="en-US" sz="3200" b="1" dirty="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Arial" panose="020B0604020202020204" pitchFamily="34" charset="0"/>
              </a:endParaRPr>
            </a:p>
          </p:txBody>
        </p:sp>
      </p:grpSp>
      <p:pic>
        <p:nvPicPr>
          <p:cNvPr id="9" name="Picture 8"/>
          <p:cNvPicPr>
            <a:picLocks noChangeAspect="1"/>
          </p:cNvPicPr>
          <p:nvPr/>
        </p:nvPicPr>
        <p:blipFill>
          <a:blip r:embed="rId3" cstate="print"/>
          <a:stretch>
            <a:fillRect/>
          </a:stretch>
        </p:blipFill>
        <p:spPr>
          <a:xfrm>
            <a:off x="6173619" y="1997613"/>
            <a:ext cx="2578829" cy="3500266"/>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stretch>
            <a:fillRect/>
          </a:stretch>
        </p:blipFill>
        <p:spPr>
          <a:xfrm>
            <a:off x="8506296" y="1794489"/>
            <a:ext cx="3158002" cy="4145639"/>
          </a:xfrm>
          <a:prstGeom prst="rect">
            <a:avLst/>
          </a:prstGeom>
        </p:spPr>
      </p:pic>
      <p:sp>
        <p:nvSpPr>
          <p:cNvPr id="11" name="Rectangle 10"/>
          <p:cNvSpPr/>
          <p:nvPr/>
        </p:nvSpPr>
        <p:spPr>
          <a:xfrm>
            <a:off x="2606141" y="1351282"/>
            <a:ext cx="1721625" cy="523220"/>
          </a:xfrm>
          <a:prstGeom prst="rect">
            <a:avLst/>
          </a:prstGeom>
        </p:spPr>
        <p:txBody>
          <a:bodyPr wrap="none">
            <a:spAutoFit/>
          </a:bodyPr>
          <a:lstStyle/>
          <a:p>
            <a:pPr marL="109537" lvl="0" algn="r" rtl="1" eaLnBrk="0" fontAlgn="base" hangingPunct="0">
              <a:spcBef>
                <a:spcPts val="400"/>
              </a:spcBef>
              <a:spcAft>
                <a:spcPct val="0"/>
              </a:spcAft>
              <a:buClr>
                <a:srgbClr val="72A376"/>
              </a:buClr>
              <a:buSzPct val="68000"/>
            </a:pPr>
            <a:r>
              <a:rPr lang="ar-SA" sz="2800" b="1" dirty="0">
                <a:solidFill>
                  <a:prstClr val="black"/>
                </a:solidFill>
                <a:latin typeface="Calibri" panose="020F0502020204030204" pitchFamily="34" charset="0"/>
                <a:ea typeface="Times New Roman" panose="02020503050405090304" pitchFamily="18" charset="0"/>
                <a:cs typeface="B Nazanin" panose="00000400000000000000" pitchFamily="2" charset="-78"/>
              </a:rPr>
              <a:t>چانه </a:t>
            </a:r>
            <a:r>
              <a:rPr lang="fa-IR" sz="2800" b="1" dirty="0" smtClean="0">
                <a:solidFill>
                  <a:prstClr val="black"/>
                </a:solidFill>
                <a:latin typeface="Calibri" panose="020F0502020204030204" pitchFamily="34" charset="0"/>
                <a:ea typeface="Times New Roman" panose="02020503050405090304" pitchFamily="18" charset="0"/>
                <a:cs typeface="B Nazanin" panose="00000400000000000000" pitchFamily="2" charset="-78"/>
              </a:rPr>
              <a:t>طبیعی</a:t>
            </a:r>
            <a:endParaRPr lang="en-US" sz="2400" b="1" dirty="0">
              <a:solidFill>
                <a:prstClr val="black"/>
              </a:solidFill>
              <a:cs typeface="B Yagut" pitchFamily="2" charset="-78"/>
            </a:endParaRPr>
          </a:p>
        </p:txBody>
      </p:sp>
      <p:sp>
        <p:nvSpPr>
          <p:cNvPr id="12" name="Content Placeholder 2"/>
          <p:cNvSpPr txBox="1">
            <a:spLocks/>
          </p:cNvSpPr>
          <p:nvPr/>
        </p:nvSpPr>
        <p:spPr bwMode="auto">
          <a:xfrm>
            <a:off x="6232728" y="1377385"/>
            <a:ext cx="4517910" cy="77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B Yagut" pitchFamily="2" charset="-78"/>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B Yagut" pitchFamily="2" charset="-78"/>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B Yagut" pitchFamily="2" charset="-78"/>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B Yagut" pitchFamily="2" charset="-78"/>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B Yagut" pitchFamily="2" charset="-78"/>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Font typeface="Wingdings 3" pitchFamily="18" charset="2"/>
              <a:buNone/>
            </a:pPr>
            <a:r>
              <a:rPr lang="en-US" sz="2800" b="1" smtClean="0">
                <a:latin typeface="Calibri" panose="020F0502020204030204" pitchFamily="34" charset="0"/>
                <a:ea typeface="Times New Roman" panose="02020503050405090304" pitchFamily="18" charset="0"/>
                <a:cs typeface="B Nazanin" panose="00000400000000000000" pitchFamily="2" charset="-78"/>
              </a:rPr>
              <a:t>  </a:t>
            </a:r>
            <a:r>
              <a:rPr lang="ar-SA" sz="2800" b="1" smtClean="0">
                <a:latin typeface="Calibri" panose="020F0502020204030204" pitchFamily="34" charset="0"/>
                <a:ea typeface="Times New Roman" panose="02020503050405090304" pitchFamily="18" charset="0"/>
                <a:cs typeface="B Nazanin" panose="00000400000000000000" pitchFamily="2" charset="-78"/>
              </a:rPr>
              <a:t>چانه </a:t>
            </a:r>
            <a:r>
              <a:rPr lang="fa-IR" sz="2800" b="1" smtClean="0">
                <a:latin typeface="Calibri" panose="020F0502020204030204" pitchFamily="34" charset="0"/>
                <a:ea typeface="Times New Roman" panose="02020503050405090304" pitchFamily="18" charset="0"/>
                <a:cs typeface="B Nazanin" panose="00000400000000000000" pitchFamily="2" charset="-78"/>
              </a:rPr>
              <a:t>تو </a:t>
            </a:r>
            <a:r>
              <a:rPr lang="ar-SA" sz="2800" b="1" smtClean="0">
                <a:latin typeface="Calibri" panose="020F0502020204030204" pitchFamily="34" charset="0"/>
                <a:ea typeface="Times New Roman" panose="02020503050405090304" pitchFamily="18" charset="0"/>
                <a:cs typeface="B Nazanin" panose="00000400000000000000" pitchFamily="2" charset="-78"/>
              </a:rPr>
              <a:t>رفته (</a:t>
            </a:r>
            <a:r>
              <a:rPr lang="en-US" sz="2800" b="1" smtClean="0">
                <a:latin typeface="Calibri" panose="020F0502020204030204" pitchFamily="34" charset="0"/>
                <a:ea typeface="Times New Roman" panose="02020503050405090304" pitchFamily="18" charset="0"/>
                <a:cs typeface="B Nazanin" panose="00000400000000000000" pitchFamily="2" charset="-78"/>
              </a:rPr>
              <a:t>Receding-Chin</a:t>
            </a:r>
            <a:r>
              <a:rPr lang="ar-SA" sz="2800" b="1" smtClean="0">
                <a:latin typeface="Calibri" panose="020F0502020204030204" pitchFamily="34" charset="0"/>
                <a:ea typeface="Times New Roman" panose="02020503050405090304" pitchFamily="18" charset="0"/>
                <a:cs typeface="B Nazanin" panose="00000400000000000000" pitchFamily="2" charset="-78"/>
              </a:rPr>
              <a:t>)</a:t>
            </a:r>
            <a:endParaRPr lang="en-US" sz="2800" b="1" dirty="0"/>
          </a:p>
        </p:txBody>
      </p:sp>
      <p:sp>
        <p:nvSpPr>
          <p:cNvPr id="13" name="Rectangle 12"/>
          <p:cNvSpPr/>
          <p:nvPr/>
        </p:nvSpPr>
        <p:spPr>
          <a:xfrm>
            <a:off x="1270630" y="5782131"/>
            <a:ext cx="9924195" cy="830997"/>
          </a:xfrm>
          <a:prstGeom prst="rect">
            <a:avLst/>
          </a:prstGeom>
        </p:spPr>
        <p:txBody>
          <a:bodyPr wrap="square">
            <a:spAutoFit/>
          </a:bodyPr>
          <a:lstStyle/>
          <a:p>
            <a:pPr algn="r"/>
            <a:r>
              <a:rPr lang="fa-IR" sz="2400" dirty="0">
                <a:cs typeface="B Nazanin" panose="00000400000000000000" pitchFamily="2" charset="-78"/>
              </a:rPr>
              <a:t> رشد فک تحتانی در طی 3 ماه اول تولد خیلی سریع است بطوری که شیرخواران با فک تحتانی کوچک در 3ماهگی می توانند در وضعیت های معمولی از پستان تغذیه شوند. </a:t>
            </a:r>
          </a:p>
        </p:txBody>
      </p:sp>
    </p:spTree>
    <p:extLst>
      <p:ext uri="{BB962C8B-B14F-4D97-AF65-F5344CB8AC3E}">
        <p14:creationId xmlns:p14="http://schemas.microsoft.com/office/powerpoint/2010/main" val="265521170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684" y="1335149"/>
            <a:ext cx="10972800" cy="4525962"/>
          </a:xfrm>
        </p:spPr>
        <p:txBody>
          <a:bodyPr/>
          <a:lstStyle/>
          <a:p>
            <a:pPr marL="623887" indent="-514350">
              <a:buFont typeface="+mj-lt"/>
              <a:buAutoNum type="alphaUcPeriod"/>
            </a:pPr>
            <a:r>
              <a:rPr lang="ar-SA" sz="3200" dirty="0">
                <a:latin typeface="Calibri" panose="020F0502020204030204" pitchFamily="34" charset="0"/>
                <a:ea typeface="Times New Roman" panose="02020503050405090304" pitchFamily="18" charset="0"/>
                <a:cs typeface="B Nazanin" panose="00000400000000000000" pitchFamily="2" charset="-78"/>
              </a:rPr>
              <a:t>وضعیت های خوابیده  به شکم بطور مایل از یکطرف </a:t>
            </a:r>
            <a:r>
              <a:rPr lang="en-US" sz="3200" dirty="0">
                <a:latin typeface="Calibri" panose="020F0502020204030204" pitchFamily="34" charset="0"/>
                <a:ea typeface="Times New Roman" panose="02020503050405090304" pitchFamily="18" charset="0"/>
                <a:cs typeface="B Nazanin" panose="00000400000000000000" pitchFamily="2" charset="-78"/>
              </a:rPr>
              <a:t>(Lateral Prone Position)</a:t>
            </a:r>
            <a:r>
              <a:rPr lang="ar-SA" sz="3200" dirty="0">
                <a:latin typeface="Calibri" panose="020F0502020204030204" pitchFamily="34" charset="0"/>
                <a:ea typeface="Times New Roman" panose="02020503050405090304" pitchFamily="18" charset="0"/>
                <a:cs typeface="B Nazanin" panose="00000400000000000000" pitchFamily="2" charset="-78"/>
              </a:rPr>
              <a:t>، </a:t>
            </a:r>
            <a:endParaRPr lang="fa-IR" sz="3200" dirty="0" smtClean="0">
              <a:latin typeface="Calibri" panose="020F0502020204030204" pitchFamily="34" charset="0"/>
              <a:ea typeface="Times New Roman" panose="02020503050405090304" pitchFamily="18" charset="0"/>
              <a:cs typeface="B Nazanin" panose="00000400000000000000" pitchFamily="2" charset="-78"/>
            </a:endParaRPr>
          </a:p>
          <a:p>
            <a:pPr marL="623887" indent="-514350">
              <a:buFont typeface="+mj-lt"/>
              <a:buAutoNum type="alphaUcPeriod"/>
            </a:pPr>
            <a:r>
              <a:rPr lang="fa-IR" sz="3200" dirty="0" smtClean="0">
                <a:latin typeface="Calibri" panose="020F0502020204030204" pitchFamily="34" charset="0"/>
                <a:ea typeface="Times New Roman" panose="02020503050405090304" pitchFamily="18" charset="0"/>
                <a:cs typeface="B Nazanin" panose="00000400000000000000" pitchFamily="2" charset="-78"/>
              </a:rPr>
              <a:t>خوابیده  </a:t>
            </a:r>
            <a:r>
              <a:rPr lang="fa-IR" sz="3200" dirty="0">
                <a:latin typeface="Calibri" panose="020F0502020204030204" pitchFamily="34" charset="0"/>
                <a:ea typeface="Times New Roman" panose="02020503050405090304" pitchFamily="18" charset="0"/>
                <a:cs typeface="B Nazanin" panose="00000400000000000000" pitchFamily="2" charset="-78"/>
              </a:rPr>
              <a:t>به شکم در حالت زانو</a:t>
            </a:r>
            <a:r>
              <a:rPr lang="fa-IR" sz="3200" b="1" dirty="0">
                <a:latin typeface="Calibri" panose="020F0502020204030204" pitchFamily="34" charset="0"/>
                <a:ea typeface="Times New Roman" panose="02020503050405090304" pitchFamily="18" charset="0"/>
                <a:cs typeface="B Nazanin" panose="00000400000000000000" pitchFamily="2" charset="-78"/>
              </a:rPr>
              <a:t> </a:t>
            </a:r>
            <a:r>
              <a:rPr lang="fa-IR" sz="3200" dirty="0">
                <a:latin typeface="Calibri" panose="020F0502020204030204" pitchFamily="34" charset="0"/>
                <a:ea typeface="Times New Roman" panose="02020503050405090304" pitchFamily="18" charset="0"/>
                <a:cs typeface="B Nazanin" panose="00000400000000000000" pitchFamily="2" charset="-78"/>
              </a:rPr>
              <a:t>زدن</a:t>
            </a:r>
            <a:r>
              <a:rPr lang="fa-IR" sz="3200" dirty="0">
                <a:ea typeface="Times New Roman" panose="02020503050405090304" pitchFamily="18" charset="0"/>
                <a:cs typeface="Calibri" panose="020F0502020204030204" pitchFamily="34" charset="0"/>
              </a:rPr>
              <a:t> </a:t>
            </a:r>
            <a:r>
              <a:rPr lang="en-US" sz="3200" dirty="0">
                <a:latin typeface="Calibri" panose="020F0502020204030204" pitchFamily="34" charset="0"/>
                <a:ea typeface="Times New Roman" panose="02020503050405090304" pitchFamily="18" charset="0"/>
                <a:cs typeface="Arial" panose="020B0604020202020204" pitchFamily="34" charset="0"/>
              </a:rPr>
              <a:t>(</a:t>
            </a:r>
            <a:r>
              <a:rPr lang="en-US" sz="3200" dirty="0">
                <a:latin typeface="Calibri" panose="020F0502020204030204" pitchFamily="34" charset="0"/>
                <a:ea typeface="Times New Roman" panose="02020503050405090304" pitchFamily="18" charset="0"/>
                <a:cs typeface="B Nazanin" panose="00000400000000000000" pitchFamily="2" charset="-78"/>
              </a:rPr>
              <a:t>Kneeling Prone Position)</a:t>
            </a:r>
            <a:r>
              <a:rPr lang="fa-IR" sz="3200" dirty="0" smtClean="0">
                <a:latin typeface="Calibri" panose="020F0502020204030204" pitchFamily="34" charset="0"/>
                <a:ea typeface="Times New Roman" panose="02020503050405090304" pitchFamily="18" charset="0"/>
                <a:cs typeface="B Nazanin" panose="00000400000000000000" pitchFamily="2" charset="-78"/>
              </a:rPr>
              <a:t>و</a:t>
            </a:r>
          </a:p>
          <a:p>
            <a:pPr marL="623887" indent="-514350">
              <a:buFont typeface="+mj-lt"/>
              <a:buAutoNum type="alphaUcPeriod"/>
            </a:pPr>
            <a:r>
              <a:rPr lang="ar-SA" sz="3200" dirty="0" smtClean="0">
                <a:latin typeface="Calibri" panose="020F0502020204030204" pitchFamily="34" charset="0"/>
                <a:ea typeface="Times New Roman" panose="02020503050405090304" pitchFamily="18" charset="0"/>
                <a:cs typeface="B Nazanin" panose="00000400000000000000" pitchFamily="2" charset="-78"/>
              </a:rPr>
              <a:t>مادرلمیده </a:t>
            </a:r>
            <a:r>
              <a:rPr lang="ar-SA" sz="3200" dirty="0">
                <a:latin typeface="Calibri" panose="020F0502020204030204" pitchFamily="34" charset="0"/>
                <a:ea typeface="Times New Roman" panose="02020503050405090304" pitchFamily="18" charset="0"/>
                <a:cs typeface="B Nazanin" panose="00000400000000000000" pitchFamily="2" charset="-78"/>
              </a:rPr>
              <a:t>به پشت ،شیرخوار زانوزده ونیمه خوابیده به شکم</a:t>
            </a:r>
            <a:r>
              <a:rPr lang="en-US" sz="3200" dirty="0">
                <a:latin typeface="Calibri" panose="020F0502020204030204" pitchFamily="34" charset="0"/>
                <a:ea typeface="Times New Roman" panose="02020503050405090304" pitchFamily="18" charset="0"/>
                <a:cs typeface="B Nazanin" panose="00000400000000000000" pitchFamily="2" charset="-78"/>
              </a:rPr>
              <a:t>( Reclining Straddle Sit with Baby Semi-Prone)</a:t>
            </a:r>
            <a:endParaRPr lang="en-US" sz="3200" dirty="0"/>
          </a:p>
        </p:txBody>
      </p:sp>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18</a:t>
            </a:fld>
            <a:endParaRPr lang="fa-IR" dirty="0">
              <a:solidFill>
                <a:prstClr val="black"/>
              </a:solidFill>
            </a:endParaRPr>
          </a:p>
        </p:txBody>
      </p:sp>
      <p:grpSp>
        <p:nvGrpSpPr>
          <p:cNvPr id="5" name="Group 4"/>
          <p:cNvGrpSpPr/>
          <p:nvPr/>
        </p:nvGrpSpPr>
        <p:grpSpPr>
          <a:xfrm>
            <a:off x="801158" y="157119"/>
            <a:ext cx="10972800" cy="1123200"/>
            <a:chOff x="0" y="9899"/>
            <a:chExt cx="10972800" cy="1123200"/>
          </a:xfrm>
        </p:grpSpPr>
        <p:sp>
          <p:nvSpPr>
            <p:cNvPr id="6" name="Rounded Rectangle 5"/>
            <p:cNvSpPr/>
            <p:nvPr/>
          </p:nvSpPr>
          <p:spPr>
            <a:xfrm>
              <a:off x="0" y="9899"/>
              <a:ext cx="10972800" cy="1123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4830" y="64729"/>
              <a:ext cx="10863140" cy="10135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109537" algn="ctr"/>
              <a:r>
                <a:rPr lang="fa-IR" sz="3600" b="1" dirty="0">
                  <a:effectLst>
                    <a:outerShdw blurRad="38100" dist="38100" dir="2700000" algn="tl">
                      <a:srgbClr val="000000">
                        <a:alpha val="43137"/>
                      </a:srgbClr>
                    </a:outerShdw>
                  </a:effectLst>
                  <a:cs typeface="B Nazanin" panose="00000400000000000000" pitchFamily="2" charset="-78"/>
                </a:rPr>
                <a:t>	وضعیت های خوابیده به شکم در شیرخوار چانه </a:t>
              </a:r>
              <a:r>
                <a:rPr lang="fa-IR" sz="3600" b="1" dirty="0" smtClean="0">
                  <a:effectLst>
                    <a:outerShdw blurRad="38100" dist="38100" dir="2700000" algn="tl">
                      <a:srgbClr val="000000">
                        <a:alpha val="43137"/>
                      </a:srgbClr>
                    </a:outerShdw>
                  </a:effectLst>
                  <a:cs typeface="B Nazanin" panose="00000400000000000000" pitchFamily="2" charset="-78"/>
                </a:rPr>
                <a:t>تو رفته</a:t>
              </a:r>
              <a:endParaRPr lang="fa-IR" sz="3600" b="1" dirty="0">
                <a:effectLst>
                  <a:outerShdw blurRad="38100" dist="38100" dir="2700000" algn="tl">
                    <a:srgbClr val="000000">
                      <a:alpha val="43137"/>
                    </a:srgbClr>
                  </a:outerShdw>
                </a:effectLst>
                <a:cs typeface="B Nazanin" panose="00000400000000000000" pitchFamily="2" charset="-78"/>
              </a:endParaRPr>
            </a:p>
            <a:p>
              <a:pPr marL="109537" indent="0" algn="ctr">
                <a:buNone/>
              </a:pPr>
              <a:r>
                <a:rPr lang="en-US" sz="3600" b="1" dirty="0">
                  <a:effectLst>
                    <a:outerShdw blurRad="38100" dist="38100" dir="2700000" algn="tl">
                      <a:srgbClr val="000000">
                        <a:alpha val="43137"/>
                      </a:srgbClr>
                    </a:outerShdw>
                  </a:effectLst>
                  <a:cs typeface="B Nazanin" panose="00000400000000000000" pitchFamily="2" charset="-78"/>
                </a:rPr>
                <a:t>Receding-Chin Prone </a:t>
              </a:r>
              <a:r>
                <a:rPr lang="en-US" sz="3600" b="1" dirty="0" smtClean="0">
                  <a:effectLst>
                    <a:outerShdw blurRad="38100" dist="38100" dir="2700000" algn="tl">
                      <a:srgbClr val="000000">
                        <a:alpha val="43137"/>
                      </a:srgbClr>
                    </a:outerShdw>
                  </a:effectLst>
                  <a:cs typeface="B Nazanin" panose="00000400000000000000" pitchFamily="2" charset="-78"/>
                </a:rPr>
                <a:t>Positions</a:t>
              </a:r>
              <a:endParaRPr lang="en-US" sz="3600" b="1" dirty="0">
                <a:effectLst>
                  <a:outerShdw blurRad="38100" dist="38100" dir="2700000" algn="tl">
                    <a:srgbClr val="000000">
                      <a:alpha val="43137"/>
                    </a:srgbClr>
                  </a:outerShdw>
                </a:effectLst>
                <a:cs typeface="B Nazanin" panose="00000400000000000000" pitchFamily="2" charset="-78"/>
              </a:endParaRPr>
            </a:p>
          </p:txBody>
        </p:sp>
      </p:grpSp>
      <p:pic>
        <p:nvPicPr>
          <p:cNvPr id="3" name="Picture 2"/>
          <p:cNvPicPr>
            <a:picLocks noChangeAspect="1"/>
          </p:cNvPicPr>
          <p:nvPr/>
        </p:nvPicPr>
        <p:blipFill>
          <a:blip r:embed="rId3" cstate="print"/>
          <a:stretch>
            <a:fillRect/>
          </a:stretch>
        </p:blipFill>
        <p:spPr>
          <a:xfrm>
            <a:off x="120532" y="3388633"/>
            <a:ext cx="4020547" cy="2790413"/>
          </a:xfrm>
          <a:prstGeom prst="rect">
            <a:avLst/>
          </a:prstGeom>
        </p:spPr>
      </p:pic>
      <p:pic>
        <p:nvPicPr>
          <p:cNvPr id="8" name="Picture 7"/>
          <p:cNvPicPr>
            <a:picLocks noChangeAspect="1"/>
          </p:cNvPicPr>
          <p:nvPr/>
        </p:nvPicPr>
        <p:blipFill>
          <a:blip r:embed="rId4" cstate="print"/>
          <a:stretch>
            <a:fillRect/>
          </a:stretch>
        </p:blipFill>
        <p:spPr>
          <a:xfrm>
            <a:off x="3829895" y="3388633"/>
            <a:ext cx="4048246" cy="2790413"/>
          </a:xfrm>
          <a:prstGeom prst="rect">
            <a:avLst/>
          </a:prstGeom>
        </p:spPr>
      </p:pic>
      <p:pic>
        <p:nvPicPr>
          <p:cNvPr id="9" name="Picture 8"/>
          <p:cNvPicPr>
            <a:picLocks noChangeAspect="1"/>
          </p:cNvPicPr>
          <p:nvPr/>
        </p:nvPicPr>
        <p:blipFill>
          <a:blip r:embed="rId5" cstate="print"/>
          <a:stretch>
            <a:fillRect/>
          </a:stretch>
        </p:blipFill>
        <p:spPr>
          <a:xfrm>
            <a:off x="7750873" y="3518188"/>
            <a:ext cx="4267560" cy="23024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819188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30632" y="2231941"/>
            <a:ext cx="5898852" cy="2934098"/>
          </a:xfrm>
        </p:spPr>
        <p:txBody>
          <a:bodyPr/>
          <a:lstStyle/>
          <a:p>
            <a:r>
              <a:rPr lang="fa-IR" sz="3200" dirty="0" smtClean="0">
                <a:latin typeface="Calibri" panose="020F0502020204030204" pitchFamily="34" charset="0"/>
                <a:ea typeface="Times New Roman" panose="02020503050405090304" pitchFamily="18" charset="0"/>
                <a:cs typeface="B Nazanin" panose="00000400000000000000" pitchFamily="2" charset="-78"/>
              </a:rPr>
              <a:t>یک </a:t>
            </a:r>
            <a:r>
              <a:rPr lang="fa-IR" sz="3200" dirty="0">
                <a:latin typeface="Calibri" panose="020F0502020204030204" pitchFamily="34" charset="0"/>
                <a:ea typeface="Times New Roman" panose="02020503050405090304" pitchFamily="18" charset="0"/>
                <a:cs typeface="B Nazanin" panose="00000400000000000000" pitchFamily="2" charset="-78"/>
              </a:rPr>
              <a:t>روش ویژه و </a:t>
            </a:r>
            <a:r>
              <a:rPr lang="fa-IR" sz="3200" dirty="0" smtClean="0">
                <a:latin typeface="Calibri" panose="020F0502020204030204" pitchFamily="34" charset="0"/>
                <a:ea typeface="Times New Roman" panose="02020503050405090304" pitchFamily="18" charset="0"/>
                <a:cs typeface="B Nazanin" panose="00000400000000000000" pitchFamily="2" charset="-78"/>
              </a:rPr>
              <a:t>راحت در </a:t>
            </a:r>
            <a:r>
              <a:rPr lang="fa-IR" sz="2800" b="1" u="sng" dirty="0">
                <a:latin typeface="Calibri" panose="020F0502020204030204" pitchFamily="34" charset="0"/>
                <a:ea typeface="Times New Roman" panose="02020503050405090304" pitchFamily="18" charset="0"/>
                <a:cs typeface="B Nazanin" panose="00000400000000000000" pitchFamily="2" charset="-78"/>
              </a:rPr>
              <a:t>موارد </a:t>
            </a:r>
            <a:r>
              <a:rPr lang="fa-IR" sz="2800" b="1" u="sng" dirty="0" smtClean="0">
                <a:latin typeface="Calibri" panose="020F0502020204030204" pitchFamily="34" charset="0"/>
                <a:ea typeface="Times New Roman" panose="02020503050405090304" pitchFamily="18" charset="0"/>
                <a:cs typeface="B Nazanin" panose="00000400000000000000" pitchFamily="2" charset="-78"/>
              </a:rPr>
              <a:t>استراحت </a:t>
            </a:r>
            <a:r>
              <a:rPr lang="fa-IR" sz="2800" b="1" u="sng" dirty="0">
                <a:latin typeface="Calibri" panose="020F0502020204030204" pitchFamily="34" charset="0"/>
                <a:ea typeface="Times New Roman" panose="02020503050405090304" pitchFamily="18" charset="0"/>
                <a:cs typeface="B Nazanin" panose="00000400000000000000" pitchFamily="2" charset="-78"/>
              </a:rPr>
              <a:t>و خواب زوج مادر شیرخوار</a:t>
            </a:r>
            <a:r>
              <a:rPr lang="fa-IR" sz="3200" dirty="0">
                <a:latin typeface="Calibri" panose="020F0502020204030204" pitchFamily="34" charset="0"/>
                <a:ea typeface="Times New Roman" panose="02020503050405090304" pitchFamily="18" charset="0"/>
                <a:cs typeface="B Nazanin" panose="00000400000000000000" pitchFamily="2" charset="-78"/>
              </a:rPr>
              <a:t>، چه مشکل شیردهی داشته ویا نداشته </a:t>
            </a:r>
            <a:r>
              <a:rPr lang="fa-IR" sz="3200" dirty="0" smtClean="0">
                <a:latin typeface="Calibri" panose="020F0502020204030204" pitchFamily="34" charset="0"/>
                <a:ea typeface="Times New Roman" panose="02020503050405090304" pitchFamily="18" charset="0"/>
                <a:cs typeface="B Nazanin" panose="00000400000000000000" pitchFamily="2" charset="-78"/>
              </a:rPr>
              <a:t>باشد.</a:t>
            </a:r>
          </a:p>
          <a:p>
            <a:r>
              <a:rPr lang="fa-IR" sz="3200" dirty="0" smtClean="0">
                <a:latin typeface="Calibri" panose="020F0502020204030204" pitchFamily="34" charset="0"/>
                <a:ea typeface="Times New Roman" panose="02020503050405090304" pitchFamily="18" charset="0"/>
                <a:cs typeface="B Nazanin" panose="00000400000000000000" pitchFamily="2" charset="-78"/>
              </a:rPr>
              <a:t>مفید در </a:t>
            </a:r>
            <a:r>
              <a:rPr lang="fa-IR" sz="3200" dirty="0">
                <a:latin typeface="Calibri" panose="020F0502020204030204" pitchFamily="34" charset="0"/>
                <a:ea typeface="Times New Roman" panose="02020503050405090304" pitchFamily="18" charset="0"/>
                <a:cs typeface="B Nazanin" panose="00000400000000000000" pitchFamily="2" charset="-78"/>
              </a:rPr>
              <a:t>شیرخواری که </a:t>
            </a:r>
            <a:r>
              <a:rPr lang="fa-IR" sz="3200" u="sng" dirty="0">
                <a:latin typeface="Calibri" panose="020F0502020204030204" pitchFamily="34" charset="0"/>
                <a:ea typeface="Times New Roman" panose="02020503050405090304" pitchFamily="18" charset="0"/>
                <a:cs typeface="B Nazanin" panose="00000400000000000000" pitchFamily="2" charset="-78"/>
              </a:rPr>
              <a:t>چانه فرورفته </a:t>
            </a:r>
            <a:r>
              <a:rPr lang="fa-IR" sz="3200" dirty="0" smtClean="0">
                <a:latin typeface="Calibri" panose="020F0502020204030204" pitchFamily="34" charset="0"/>
                <a:ea typeface="Times New Roman" panose="02020503050405090304" pitchFamily="18" charset="0"/>
                <a:cs typeface="B Nazanin" panose="00000400000000000000" pitchFamily="2" charset="-78"/>
              </a:rPr>
              <a:t>دارد.</a:t>
            </a:r>
            <a:endParaRPr lang="en-US" sz="2800" dirty="0"/>
          </a:p>
        </p:txBody>
      </p:sp>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19</a:t>
            </a:fld>
            <a:endParaRPr lang="fa-IR" dirty="0">
              <a:solidFill>
                <a:prstClr val="black"/>
              </a:solidFill>
            </a:endParaRPr>
          </a:p>
        </p:txBody>
      </p:sp>
      <p:grpSp>
        <p:nvGrpSpPr>
          <p:cNvPr id="5" name="Group 4"/>
          <p:cNvGrpSpPr/>
          <p:nvPr/>
        </p:nvGrpSpPr>
        <p:grpSpPr>
          <a:xfrm>
            <a:off x="556684" y="-24396"/>
            <a:ext cx="10972800" cy="1505534"/>
            <a:chOff x="0" y="19552"/>
            <a:chExt cx="10972800" cy="1103895"/>
          </a:xfrm>
        </p:grpSpPr>
        <p:sp>
          <p:nvSpPr>
            <p:cNvPr id="6" name="Rounded Rectangle 5"/>
            <p:cNvSpPr/>
            <p:nvPr/>
          </p:nvSpPr>
          <p:spPr>
            <a:xfrm>
              <a:off x="0" y="19552"/>
              <a:ext cx="10972800" cy="11038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3888" y="73440"/>
              <a:ext cx="10865024" cy="9961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fa-IR" sz="3700" b="1" kern="1200" dirty="0" smtClean="0">
                  <a:effectLst>
                    <a:outerShdw blurRad="38100" dist="38100" dir="2700000" algn="tl">
                      <a:srgbClr val="000000">
                        <a:alpha val="43137"/>
                      </a:srgbClr>
                    </a:outerShdw>
                  </a:effectLst>
                  <a:cs typeface="B Nazanin" panose="00000400000000000000" pitchFamily="2" charset="-78"/>
                </a:rPr>
                <a:t> </a:t>
              </a:r>
              <a:r>
                <a:rPr lang="fa-IR" sz="3700" b="1" dirty="0">
                  <a:effectLst>
                    <a:outerShdw blurRad="38100" dist="38100" dir="2700000" algn="tl">
                      <a:srgbClr val="000000">
                        <a:alpha val="43137"/>
                      </a:srgbClr>
                    </a:outerShdw>
                  </a:effectLst>
                  <a:cs typeface="B Nazanin" panose="00000400000000000000" pitchFamily="2" charset="-78"/>
                </a:rPr>
                <a:t>خوابیده  به شکم بطور مایل از یکطرف</a:t>
              </a:r>
            </a:p>
            <a:p>
              <a:pPr lvl="0" algn="ctr" defTabSz="1644650" rtl="1">
                <a:lnSpc>
                  <a:spcPct val="90000"/>
                </a:lnSpc>
                <a:spcBef>
                  <a:spcPct val="0"/>
                </a:spcBef>
                <a:spcAft>
                  <a:spcPct val="35000"/>
                </a:spcAft>
              </a:pPr>
              <a:r>
                <a:rPr lang="en-US" sz="3700" b="1" dirty="0">
                  <a:effectLst>
                    <a:outerShdw blurRad="38100" dist="38100" dir="2700000" algn="tl">
                      <a:srgbClr val="000000">
                        <a:alpha val="43137"/>
                      </a:srgbClr>
                    </a:outerShdw>
                  </a:effectLst>
                  <a:cs typeface="B Nazanin" panose="00000400000000000000" pitchFamily="2" charset="-78"/>
                </a:rPr>
                <a:t>Lateral Prone Position</a:t>
              </a:r>
            </a:p>
          </p:txBody>
        </p:sp>
      </p:grpSp>
      <p:pic>
        <p:nvPicPr>
          <p:cNvPr id="3" name="Picture 2"/>
          <p:cNvPicPr>
            <a:picLocks noChangeAspect="1"/>
          </p:cNvPicPr>
          <p:nvPr/>
        </p:nvPicPr>
        <p:blipFill>
          <a:blip r:embed="rId3" cstate="print"/>
          <a:stretch>
            <a:fillRect/>
          </a:stretch>
        </p:blipFill>
        <p:spPr>
          <a:xfrm>
            <a:off x="556684" y="1955896"/>
            <a:ext cx="5006573" cy="27012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5410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3086" y="1572913"/>
            <a:ext cx="9945827" cy="4697389"/>
          </a:xfrm>
        </p:spPr>
        <p:txBody>
          <a:bodyPr/>
          <a:lstStyle/>
          <a:p>
            <a:r>
              <a:rPr lang="fa-IR" sz="3200" dirty="0">
                <a:cs typeface="B Nazanin" panose="00000400000000000000" pitchFamily="2" charset="-78"/>
              </a:rPr>
              <a:t>تغذیه از پستان در وضعیت </a:t>
            </a:r>
            <a:r>
              <a:rPr lang="fa-IR" sz="3200" dirty="0" smtClean="0">
                <a:cs typeface="B Nazanin" panose="00000400000000000000" pitchFamily="2" charset="-78"/>
              </a:rPr>
              <a:t>موثر برحسب سلامتی وشرایط اناتومیکی </a:t>
            </a:r>
            <a:r>
              <a:rPr lang="fa-IR" sz="3200" dirty="0">
                <a:cs typeface="B Nazanin" panose="00000400000000000000" pitchFamily="2" charset="-78"/>
              </a:rPr>
              <a:t>مادر و </a:t>
            </a:r>
            <a:r>
              <a:rPr lang="fa-IR" sz="3200" dirty="0" smtClean="0">
                <a:cs typeface="B Nazanin" panose="00000400000000000000" pitchFamily="2" charset="-78"/>
              </a:rPr>
              <a:t>شیرخوار</a:t>
            </a:r>
            <a:endParaRPr lang="en-US" sz="3200" dirty="0" smtClean="0">
              <a:cs typeface="B Nazanin" panose="00000400000000000000" pitchFamily="2" charset="-78"/>
            </a:endParaRPr>
          </a:p>
          <a:p>
            <a:r>
              <a:rPr lang="fa-IR" sz="3200" dirty="0" smtClean="0">
                <a:cs typeface="B Nazanin" panose="00000400000000000000" pitchFamily="2" charset="-78"/>
              </a:rPr>
              <a:t>یک </a:t>
            </a:r>
            <a:r>
              <a:rPr lang="fa-IR" sz="3200" dirty="0">
                <a:cs typeface="B Nazanin" panose="00000400000000000000" pitchFamily="2" charset="-78"/>
              </a:rPr>
              <a:t>تدبیر جبرانی </a:t>
            </a:r>
            <a:r>
              <a:rPr lang="fa-IR" sz="3200" dirty="0" smtClean="0">
                <a:cs typeface="B Nazanin" panose="00000400000000000000" pitchFamily="2" charset="-78"/>
              </a:rPr>
              <a:t>مهم </a:t>
            </a:r>
            <a:r>
              <a:rPr lang="fa-IR" sz="3200" dirty="0">
                <a:cs typeface="B Nazanin" panose="00000400000000000000" pitchFamily="2" charset="-78"/>
              </a:rPr>
              <a:t>برای غلبه برمشکلات مکیدن، وضعیت اناتومیکی و  نقایص عصبی</a:t>
            </a:r>
          </a:p>
          <a:p>
            <a:r>
              <a:rPr lang="fa-IR" sz="3200" dirty="0" smtClean="0">
                <a:cs typeface="B Nazanin" panose="00000400000000000000" pitchFamily="2" charset="-78"/>
              </a:rPr>
              <a:t>اهمیت زیاد در </a:t>
            </a:r>
            <a:r>
              <a:rPr lang="fa-IR" sz="3200" dirty="0">
                <a:cs typeface="B Nazanin" panose="00000400000000000000" pitchFamily="2" charset="-78"/>
              </a:rPr>
              <a:t>موفقیت تغذیه </a:t>
            </a:r>
            <a:r>
              <a:rPr lang="fa-IR" sz="3200" dirty="0" smtClean="0">
                <a:cs typeface="B Nazanin" panose="00000400000000000000" pitchFamily="2" charset="-78"/>
              </a:rPr>
              <a:t>باشیرمادر</a:t>
            </a:r>
          </a:p>
          <a:p>
            <a:pPr lvl="1"/>
            <a:r>
              <a:rPr lang="fa-IR" sz="2800" dirty="0" smtClean="0">
                <a:cs typeface="B Nazanin" panose="00000400000000000000" pitchFamily="2" charset="-78"/>
              </a:rPr>
              <a:t>در </a:t>
            </a:r>
            <a:r>
              <a:rPr lang="fa-IR" sz="2800" dirty="0">
                <a:cs typeface="B Nazanin" panose="00000400000000000000" pitchFamily="2" charset="-78"/>
              </a:rPr>
              <a:t>مشکلات شیردهی </a:t>
            </a:r>
            <a:r>
              <a:rPr lang="fa-IR" sz="2800" dirty="0" smtClean="0">
                <a:cs typeface="B Nazanin" panose="00000400000000000000" pitchFamily="2" charset="-78"/>
              </a:rPr>
              <a:t>و </a:t>
            </a:r>
            <a:r>
              <a:rPr lang="fa-IR" sz="2800" dirty="0">
                <a:cs typeface="B Nazanin" panose="00000400000000000000" pitchFamily="2" charset="-78"/>
              </a:rPr>
              <a:t>نوزادان نارس و ترم، </a:t>
            </a:r>
            <a:endParaRPr lang="fa-IR" sz="2800" dirty="0" smtClean="0">
              <a:cs typeface="B Nazanin" panose="00000400000000000000" pitchFamily="2" charset="-78"/>
            </a:endParaRPr>
          </a:p>
          <a:p>
            <a:pPr lvl="1"/>
            <a:r>
              <a:rPr lang="fa-IR" sz="2800" dirty="0" smtClean="0">
                <a:cs typeface="B Nazanin" panose="00000400000000000000" pitchFamily="2" charset="-78"/>
              </a:rPr>
              <a:t>در شیرخواران </a:t>
            </a:r>
            <a:r>
              <a:rPr lang="fa-IR" sz="2800" dirty="0">
                <a:cs typeface="B Nazanin" panose="00000400000000000000" pitchFamily="2" charset="-78"/>
              </a:rPr>
              <a:t>دارای شرایط </a:t>
            </a:r>
            <a:r>
              <a:rPr lang="fa-IR" sz="2800" dirty="0" smtClean="0">
                <a:cs typeface="B Nazanin" panose="00000400000000000000" pitchFamily="2" charset="-78"/>
              </a:rPr>
              <a:t>خاص از </a:t>
            </a:r>
            <a:r>
              <a:rPr lang="fa-IR" sz="2800" dirty="0">
                <a:cs typeface="B Nazanin" panose="00000400000000000000" pitchFamily="2" charset="-78"/>
              </a:rPr>
              <a:t>نظر عصبی </a:t>
            </a:r>
            <a:r>
              <a:rPr lang="fa-IR" sz="2800" dirty="0" smtClean="0">
                <a:cs typeface="B Nazanin" panose="00000400000000000000" pitchFamily="2" charset="-78"/>
              </a:rPr>
              <a:t>واناتومیکی</a:t>
            </a:r>
          </a:p>
          <a:p>
            <a:r>
              <a:rPr lang="fa-IR" sz="3200" dirty="0" smtClean="0">
                <a:cs typeface="B Nazanin" panose="00000400000000000000" pitchFamily="2" charset="-78"/>
              </a:rPr>
              <a:t>بخش </a:t>
            </a:r>
            <a:r>
              <a:rPr lang="fa-IR" sz="3200" dirty="0">
                <a:cs typeface="B Nazanin" panose="00000400000000000000" pitchFamily="2" charset="-78"/>
              </a:rPr>
              <a:t>مهمی از برنامه درمانی </a:t>
            </a:r>
            <a:r>
              <a:rPr lang="fa-IR" sz="3200" dirty="0" smtClean="0">
                <a:cs typeface="B Nazanin" panose="00000400000000000000" pitchFamily="2" charset="-78"/>
              </a:rPr>
              <a:t>در </a:t>
            </a:r>
            <a:r>
              <a:rPr lang="fa-IR" sz="3200" dirty="0">
                <a:cs typeface="B Nazanin" panose="00000400000000000000" pitchFamily="2" charset="-78"/>
              </a:rPr>
              <a:t>مشکلاتی از </a:t>
            </a:r>
            <a:r>
              <a:rPr lang="fa-IR" sz="3200" dirty="0" smtClean="0">
                <a:cs typeface="B Nazanin" panose="00000400000000000000" pitchFamily="2" charset="-78"/>
              </a:rPr>
              <a:t>قبیل:</a:t>
            </a:r>
          </a:p>
          <a:p>
            <a:pPr lvl="1"/>
            <a:r>
              <a:rPr lang="fa-IR" sz="2800" dirty="0" smtClean="0">
                <a:cs typeface="B Nazanin" panose="00000400000000000000" pitchFamily="2" charset="-78"/>
              </a:rPr>
              <a:t>زخم </a:t>
            </a:r>
            <a:r>
              <a:rPr lang="fa-IR" sz="2800" dirty="0">
                <a:cs typeface="B Nazanin" panose="00000400000000000000" pitchFamily="2" charset="-78"/>
              </a:rPr>
              <a:t>نوک پستان، </a:t>
            </a:r>
            <a:r>
              <a:rPr lang="fa-IR" sz="2800" dirty="0" smtClean="0">
                <a:cs typeface="B Nazanin" panose="00000400000000000000" pitchFamily="2" charset="-78"/>
              </a:rPr>
              <a:t>امتناع </a:t>
            </a:r>
            <a:r>
              <a:rPr lang="fa-IR" sz="2800" dirty="0">
                <a:cs typeface="B Nazanin" panose="00000400000000000000" pitchFamily="2" charset="-78"/>
              </a:rPr>
              <a:t>از پستان، مقوله تولید شیر ,</a:t>
            </a:r>
            <a:r>
              <a:rPr lang="fa-IR" sz="2800" dirty="0" smtClean="0">
                <a:cs typeface="B Nazanin" panose="00000400000000000000" pitchFamily="2" charset="-78"/>
              </a:rPr>
              <a:t> </a:t>
            </a:r>
            <a:r>
              <a:rPr lang="fa-IR" sz="2800" dirty="0">
                <a:cs typeface="B Nazanin" panose="00000400000000000000" pitchFamily="2" charset="-78"/>
              </a:rPr>
              <a:t>انواع مشکلات اناتومیکی مادر و </a:t>
            </a:r>
            <a:r>
              <a:rPr lang="fa-IR" sz="2800" dirty="0" smtClean="0">
                <a:cs typeface="B Nazanin" panose="00000400000000000000" pitchFamily="2" charset="-78"/>
              </a:rPr>
              <a:t>شیرخوار و کمک به اصلاح ویا جبران مشکلات مکیدن </a:t>
            </a:r>
            <a:endParaRPr lang="fa-IR" sz="2800" dirty="0">
              <a:cs typeface="B Nazanin" panose="00000400000000000000" pitchFamily="2" charset="-78"/>
            </a:endParaRPr>
          </a:p>
        </p:txBody>
      </p:sp>
      <p:graphicFrame>
        <p:nvGraphicFramePr>
          <p:cNvPr id="5" name="Diagram 4"/>
          <p:cNvGraphicFramePr/>
          <p:nvPr>
            <p:extLst>
              <p:ext uri="{D42A27DB-BD31-4B8C-83A1-F6EECF244321}">
                <p14:modId xmlns:p14="http://schemas.microsoft.com/office/powerpoint/2010/main" val="4212928588"/>
              </p:ext>
            </p:extLst>
          </p:nvPr>
        </p:nvGraphicFramePr>
        <p:xfrm>
          <a:off x="1123086" y="274638"/>
          <a:ext cx="9765308"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2</a:t>
            </a:fld>
            <a:endParaRPr lang="fa-IR" dirty="0">
              <a:solidFill>
                <a:prstClr val="black"/>
              </a:solidFill>
            </a:endParaRPr>
          </a:p>
        </p:txBody>
      </p:sp>
    </p:spTree>
    <p:extLst>
      <p:ext uri="{BB962C8B-B14F-4D97-AF65-F5344CB8AC3E}">
        <p14:creationId xmlns:p14="http://schemas.microsoft.com/office/powerpoint/2010/main" val="4044361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112" y="2686471"/>
            <a:ext cx="5193792" cy="2712720"/>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p:txBody>
          <a:bodyPr/>
          <a:lstStyle/>
          <a:p>
            <a:r>
              <a:rPr lang="fa-IR" sz="3200" dirty="0" smtClean="0">
                <a:latin typeface="Calibri" panose="020F0502020204030204" pitchFamily="34" charset="0"/>
                <a:ea typeface="Times New Roman" panose="02020503050405090304" pitchFamily="18" charset="0"/>
                <a:cs typeface="B Nazanin" panose="00000400000000000000" pitchFamily="2" charset="-78"/>
              </a:rPr>
              <a:t>مفید درشيرخوارانی </a:t>
            </a:r>
            <a:r>
              <a:rPr lang="fa-IR" sz="3200" dirty="0">
                <a:latin typeface="Calibri" panose="020F0502020204030204" pitchFamily="34" charset="0"/>
                <a:ea typeface="Times New Roman" panose="02020503050405090304" pitchFamily="18" charset="0"/>
                <a:cs typeface="B Nazanin" panose="00000400000000000000" pitchFamily="2" charset="-78"/>
              </a:rPr>
              <a:t>که چانه </a:t>
            </a:r>
            <a:r>
              <a:rPr lang="fa-IR" sz="3200" dirty="0" smtClean="0">
                <a:latin typeface="Calibri" panose="020F0502020204030204" pitchFamily="34" charset="0"/>
                <a:ea typeface="Times New Roman" panose="02020503050405090304" pitchFamily="18" charset="0"/>
                <a:cs typeface="B Nazanin" panose="00000400000000000000" pitchFamily="2" charset="-78"/>
              </a:rPr>
              <a:t>تو رفته </a:t>
            </a:r>
            <a:r>
              <a:rPr lang="fa-IR" sz="3200" dirty="0">
                <a:latin typeface="Calibri" panose="020F0502020204030204" pitchFamily="34" charset="0"/>
                <a:ea typeface="Times New Roman" panose="02020503050405090304" pitchFamily="18" charset="0"/>
                <a:cs typeface="B Nazanin" panose="00000400000000000000" pitchFamily="2" charset="-78"/>
              </a:rPr>
              <a:t>دارند ویا مادرانی که جراحی شکم شده </a:t>
            </a:r>
            <a:r>
              <a:rPr lang="fa-IR" sz="3200" dirty="0" smtClean="0">
                <a:latin typeface="Calibri" panose="020F0502020204030204" pitchFamily="34" charset="0"/>
                <a:ea typeface="Times New Roman" panose="02020503050405090304" pitchFamily="18" charset="0"/>
                <a:cs typeface="B Nazanin" panose="00000400000000000000" pitchFamily="2" charset="-78"/>
              </a:rPr>
              <a:t>اند</a:t>
            </a:r>
          </a:p>
          <a:p>
            <a:r>
              <a:rPr lang="fa-IR" sz="3200" dirty="0">
                <a:latin typeface="Calibri" panose="020F0502020204030204" pitchFamily="34" charset="0"/>
                <a:ea typeface="Times New Roman" panose="02020503050405090304" pitchFamily="18" charset="0"/>
                <a:cs typeface="B Nazanin" panose="00000400000000000000" pitchFamily="2" charset="-78"/>
              </a:rPr>
              <a:t>احساس خوب </a:t>
            </a:r>
            <a:r>
              <a:rPr lang="fa-IR" sz="3200" dirty="0" smtClean="0">
                <a:latin typeface="Calibri" panose="020F0502020204030204" pitchFamily="34" charset="0"/>
                <a:ea typeface="Times New Roman" panose="02020503050405090304" pitchFamily="18" charset="0"/>
                <a:cs typeface="B Nazanin" panose="00000400000000000000" pitchFamily="2" charset="-78"/>
              </a:rPr>
              <a:t> در کسب وضعیت </a:t>
            </a:r>
            <a:r>
              <a:rPr lang="fa-IR" sz="3200" dirty="0">
                <a:latin typeface="Calibri" panose="020F0502020204030204" pitchFamily="34" charset="0"/>
                <a:ea typeface="Times New Roman" panose="02020503050405090304" pitchFamily="18" charset="0"/>
                <a:cs typeface="B Nazanin" panose="00000400000000000000" pitchFamily="2" charset="-78"/>
              </a:rPr>
              <a:t>جنینی </a:t>
            </a:r>
            <a:r>
              <a:rPr lang="fa-IR" sz="3200" dirty="0" smtClean="0">
                <a:latin typeface="Calibri" panose="020F0502020204030204" pitchFamily="34" charset="0"/>
                <a:ea typeface="Times New Roman" panose="02020503050405090304" pitchFamily="18" charset="0"/>
                <a:cs typeface="B Nazanin" panose="00000400000000000000" pitchFamily="2" charset="-78"/>
              </a:rPr>
              <a:t>برای شیرخوار</a:t>
            </a:r>
            <a:endParaRPr lang="en-US" sz="3200" dirty="0"/>
          </a:p>
        </p:txBody>
      </p:sp>
      <p:grpSp>
        <p:nvGrpSpPr>
          <p:cNvPr id="5" name="Group 4"/>
          <p:cNvGrpSpPr/>
          <p:nvPr/>
        </p:nvGrpSpPr>
        <p:grpSpPr>
          <a:xfrm>
            <a:off x="556684" y="-24396"/>
            <a:ext cx="11147636" cy="1365516"/>
            <a:chOff x="0" y="19552"/>
            <a:chExt cx="11147636" cy="1365516"/>
          </a:xfrm>
        </p:grpSpPr>
        <p:sp>
          <p:nvSpPr>
            <p:cNvPr id="6" name="Rounded Rectangle 5"/>
            <p:cNvSpPr/>
            <p:nvPr/>
          </p:nvSpPr>
          <p:spPr>
            <a:xfrm>
              <a:off x="0" y="19552"/>
              <a:ext cx="11147636" cy="136551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2916" y="185747"/>
              <a:ext cx="10865024" cy="9961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fa-IR" sz="3700" b="1" dirty="0">
                  <a:effectLst>
                    <a:outerShdw blurRad="38100" dist="38100" dir="2700000" algn="tl">
                      <a:srgbClr val="000000">
                        <a:alpha val="43137"/>
                      </a:srgbClr>
                    </a:outerShdw>
                  </a:effectLst>
                  <a:cs typeface="B Nazanin" panose="00000400000000000000" pitchFamily="2" charset="-78"/>
                </a:rPr>
                <a:t>خوابیده  به شکم در حالت زانو زدن</a:t>
              </a:r>
            </a:p>
            <a:p>
              <a:pPr lvl="0" algn="ctr" defTabSz="1644650" rtl="1">
                <a:lnSpc>
                  <a:spcPct val="90000"/>
                </a:lnSpc>
                <a:spcBef>
                  <a:spcPct val="0"/>
                </a:spcBef>
                <a:spcAft>
                  <a:spcPct val="35000"/>
                </a:spcAft>
              </a:pPr>
              <a:r>
                <a:rPr lang="en-US" sz="3700" b="1" dirty="0">
                  <a:effectLst>
                    <a:outerShdw blurRad="38100" dist="38100" dir="2700000" algn="tl">
                      <a:srgbClr val="000000">
                        <a:alpha val="43137"/>
                      </a:srgbClr>
                    </a:outerShdw>
                  </a:effectLst>
                  <a:cs typeface="B Nazanin" panose="00000400000000000000" pitchFamily="2" charset="-78"/>
                </a:rPr>
                <a:t>Kneeling Prone Position</a:t>
              </a:r>
            </a:p>
          </p:txBody>
        </p:sp>
      </p:grpSp>
      <p:sp>
        <p:nvSpPr>
          <p:cNvPr id="9" name="Rectangle 8"/>
          <p:cNvSpPr/>
          <p:nvPr/>
        </p:nvSpPr>
        <p:spPr>
          <a:xfrm>
            <a:off x="6785449" y="4687287"/>
            <a:ext cx="4331114" cy="369332"/>
          </a:xfrm>
          <a:prstGeom prst="rect">
            <a:avLst/>
          </a:prstGeom>
        </p:spPr>
        <p:txBody>
          <a:bodyPr wrap="square">
            <a:spAutoFit/>
          </a:bodyPr>
          <a:lstStyle/>
          <a:p>
            <a:r>
              <a:rPr lang="en-US" dirty="0">
                <a:solidFill>
                  <a:schemeClr val="bg1"/>
                </a:solidFill>
              </a:rPr>
              <a:t>A modified kneeling </a:t>
            </a:r>
            <a:r>
              <a:rPr lang="en-US" dirty="0" smtClean="0">
                <a:solidFill>
                  <a:schemeClr val="bg1"/>
                </a:solidFill>
              </a:rPr>
              <a:t>prone</a:t>
            </a:r>
            <a:r>
              <a:rPr lang="fa-IR" dirty="0" smtClean="0">
                <a:solidFill>
                  <a:schemeClr val="bg1"/>
                </a:solidFill>
              </a:rPr>
              <a:t> </a:t>
            </a:r>
            <a:r>
              <a:rPr lang="en-US" dirty="0" smtClean="0">
                <a:solidFill>
                  <a:schemeClr val="bg1"/>
                </a:solidFill>
              </a:rPr>
              <a:t>position </a:t>
            </a:r>
            <a:endParaRPr lang="en-US"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024" y="2686471"/>
            <a:ext cx="4596384" cy="27188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7447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684" y="2065339"/>
            <a:ext cx="10972800" cy="4525962"/>
          </a:xfrm>
        </p:spPr>
        <p:txBody>
          <a:bodyPr/>
          <a:lstStyle/>
          <a:p>
            <a:r>
              <a:rPr lang="fa-IR" sz="3200" dirty="0" smtClean="0">
                <a:solidFill>
                  <a:prstClr val="black"/>
                </a:solidFill>
                <a:latin typeface="Calibri" panose="020F0502020204030204" pitchFamily="34" charset="0"/>
                <a:ea typeface="Times New Roman" panose="02020503050405090304" pitchFamily="18" charset="0"/>
                <a:cs typeface="B Nazanin" panose="00000400000000000000" pitchFamily="2" charset="-78"/>
              </a:rPr>
              <a:t>مفیددر جریان شیر زیاد ویا </a:t>
            </a:r>
            <a:r>
              <a:rPr lang="fa-IR" sz="3200" dirty="0">
                <a:solidFill>
                  <a:prstClr val="black"/>
                </a:solidFill>
                <a:latin typeface="Calibri" panose="020F0502020204030204" pitchFamily="34" charset="0"/>
                <a:ea typeface="Times New Roman" panose="02020503050405090304" pitchFamily="18" charset="0"/>
                <a:cs typeface="B Nazanin" panose="00000400000000000000" pitchFamily="2" charset="-78"/>
              </a:rPr>
              <a:t>درشيرخوارانی که چانه فرورفته دارند</a:t>
            </a:r>
            <a:r>
              <a:rPr lang="fa-IR" dirty="0" smtClean="0"/>
              <a:t> </a:t>
            </a:r>
            <a:endParaRPr lang="en-US" dirty="0"/>
          </a:p>
        </p:txBody>
      </p:sp>
      <p:graphicFrame>
        <p:nvGraphicFramePr>
          <p:cNvPr id="5" name="Diagram 4"/>
          <p:cNvGraphicFramePr/>
          <p:nvPr>
            <p:extLst>
              <p:ext uri="{D42A27DB-BD31-4B8C-83A1-F6EECF244321}">
                <p14:modId xmlns:p14="http://schemas.microsoft.com/office/powerpoint/2010/main" val="434994974"/>
              </p:ext>
            </p:extLst>
          </p:nvPr>
        </p:nvGraphicFramePr>
        <p:xfrm>
          <a:off x="609600" y="274637"/>
          <a:ext cx="10972800" cy="1608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21</a:t>
            </a:fld>
            <a:endParaRPr lang="fa-IR" dirty="0">
              <a:solidFill>
                <a:prstClr val="black"/>
              </a:solidFill>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1956" y="2768682"/>
            <a:ext cx="5949696" cy="3316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8446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1702" y="1882777"/>
            <a:ext cx="10972800" cy="4525962"/>
          </a:xfrm>
        </p:spPr>
        <p:txBody>
          <a:bodyPr/>
          <a:lstStyle/>
          <a:p>
            <a:r>
              <a:rPr lang="fa-IR" sz="3200" dirty="0">
                <a:latin typeface="Calibri" panose="020F0502020204030204" pitchFamily="34" charset="0"/>
                <a:ea typeface="Times New Roman" panose="02020503050405090304" pitchFamily="18" charset="0"/>
                <a:cs typeface="B Nazanin" panose="00000400000000000000" pitchFamily="2" charset="-78"/>
              </a:rPr>
              <a:t>این روش ها در شیرخواری که </a:t>
            </a:r>
            <a:r>
              <a:rPr lang="fa-IR" sz="3200" b="1" dirty="0">
                <a:latin typeface="Calibri" panose="020F0502020204030204" pitchFamily="34" charset="0"/>
                <a:ea typeface="Times New Roman" panose="02020503050405090304" pitchFamily="18" charset="0"/>
                <a:cs typeface="B Nazanin" panose="00000400000000000000" pitchFamily="2" charset="-78"/>
              </a:rPr>
              <a:t>نمی تواند </a:t>
            </a:r>
            <a:r>
              <a:rPr lang="fa-IR" sz="3200" b="1" dirty="0" smtClean="0">
                <a:latin typeface="Calibri" panose="020F0502020204030204" pitchFamily="34" charset="0"/>
                <a:ea typeface="Times New Roman" panose="02020503050405090304" pitchFamily="18" charset="0"/>
                <a:cs typeface="B Nazanin" panose="00000400000000000000" pitchFamily="2" charset="-78"/>
              </a:rPr>
              <a:t>لچ خوب</a:t>
            </a:r>
            <a:r>
              <a:rPr lang="en-US" sz="3200" b="1" dirty="0" smtClean="0">
                <a:latin typeface="Calibri" panose="020F0502020204030204" pitchFamily="34" charset="0"/>
                <a:ea typeface="Times New Roman" panose="02020503050405090304" pitchFamily="18" charset="0"/>
                <a:cs typeface="B Nazanin" panose="00000400000000000000" pitchFamily="2" charset="-78"/>
              </a:rPr>
              <a:t>sealing</a:t>
            </a:r>
            <a:r>
              <a:rPr lang="fa-IR" sz="3200" b="1" dirty="0" smtClean="0">
                <a:latin typeface="Calibri" panose="020F0502020204030204" pitchFamily="34" charset="0"/>
                <a:ea typeface="Times New Roman" panose="02020503050405090304" pitchFamily="18" charset="0"/>
                <a:cs typeface="B Nazanin" panose="00000400000000000000" pitchFamily="2" charset="-78"/>
              </a:rPr>
              <a:t>) </a:t>
            </a:r>
            <a:r>
              <a:rPr lang="fa-IR" sz="3200" dirty="0">
                <a:latin typeface="Calibri" panose="020F0502020204030204" pitchFamily="34" charset="0"/>
                <a:ea typeface="Times New Roman" panose="02020503050405090304" pitchFamily="18" charset="0"/>
                <a:cs typeface="B Nazanin" panose="00000400000000000000" pitchFamily="2" charset="-78"/>
              </a:rPr>
              <a:t>ویا </a:t>
            </a:r>
            <a:r>
              <a:rPr lang="fa-IR" sz="3200" b="1" dirty="0">
                <a:latin typeface="Calibri" panose="020F0502020204030204" pitchFamily="34" charset="0"/>
                <a:ea typeface="Times New Roman" panose="02020503050405090304" pitchFamily="18" charset="0"/>
                <a:cs typeface="B Nazanin" panose="00000400000000000000" pitchFamily="2" charset="-78"/>
              </a:rPr>
              <a:t>مکیدن ضعیفی </a:t>
            </a:r>
            <a:r>
              <a:rPr lang="fa-IR" sz="3200" dirty="0">
                <a:latin typeface="Calibri" panose="020F0502020204030204" pitchFamily="34" charset="0"/>
                <a:ea typeface="Times New Roman" panose="02020503050405090304" pitchFamily="18" charset="0"/>
                <a:cs typeface="B Nazanin" panose="00000400000000000000" pitchFamily="2" charset="-78"/>
              </a:rPr>
              <a:t>داشته باشد ویا درشیرخواری که اگر دهانش در روی پستان نگهداشته نشود از پستان جدا می شود، و در </a:t>
            </a:r>
            <a:r>
              <a:rPr lang="fa-IR" sz="3200" b="1" dirty="0">
                <a:latin typeface="Calibri" panose="020F0502020204030204" pitchFamily="34" charset="0"/>
                <a:ea typeface="Times New Roman" panose="02020503050405090304" pitchFamily="18" charset="0"/>
                <a:cs typeface="B Nazanin" panose="00000400000000000000" pitchFamily="2" charset="-78"/>
              </a:rPr>
              <a:t>شیرخواران با مشکلات عصبی حرکتی </a:t>
            </a:r>
            <a:r>
              <a:rPr lang="fa-IR" sz="3200" dirty="0" smtClean="0">
                <a:latin typeface="Calibri" panose="020F0502020204030204" pitchFamily="34" charset="0"/>
                <a:ea typeface="Times New Roman" panose="02020503050405090304" pitchFamily="18" charset="0"/>
                <a:cs typeface="B Nazanin" panose="00000400000000000000" pitchFamily="2" charset="-78"/>
              </a:rPr>
              <a:t>هیپوتون</a:t>
            </a:r>
            <a:r>
              <a:rPr lang="fa-IR" sz="3200" dirty="0">
                <a:latin typeface="Calibri" panose="020F0502020204030204" pitchFamily="34" charset="0"/>
                <a:ea typeface="Times New Roman" panose="02020503050405090304" pitchFamily="18" charset="0"/>
                <a:cs typeface="B Nazanin" panose="00000400000000000000" pitchFamily="2" charset="-78"/>
              </a:rPr>
              <a:t>(سندرم دان...) </a:t>
            </a:r>
            <a:r>
              <a:rPr lang="en-US" sz="3200" dirty="0" smtClean="0">
                <a:latin typeface="Calibri" panose="020F0502020204030204" pitchFamily="34" charset="0"/>
                <a:ea typeface="Times New Roman" panose="02020503050405090304" pitchFamily="18" charset="0"/>
                <a:cs typeface="B Nazanin" panose="00000400000000000000" pitchFamily="2" charset="-78"/>
              </a:rPr>
              <a:t> ,</a:t>
            </a:r>
            <a:r>
              <a:rPr lang="fa-IR" sz="3200" dirty="0" smtClean="0">
                <a:latin typeface="Calibri" panose="020F0502020204030204" pitchFamily="34" charset="0"/>
                <a:ea typeface="Times New Roman" panose="02020503050405090304" pitchFamily="18" charset="0"/>
                <a:cs typeface="B Nazanin" panose="00000400000000000000" pitchFamily="2" charset="-78"/>
              </a:rPr>
              <a:t>هیپرتون کمک </a:t>
            </a:r>
            <a:r>
              <a:rPr lang="fa-IR" sz="3200" dirty="0">
                <a:latin typeface="Calibri" panose="020F0502020204030204" pitchFamily="34" charset="0"/>
                <a:ea typeface="Times New Roman" panose="02020503050405090304" pitchFamily="18" charset="0"/>
                <a:cs typeface="B Nazanin" panose="00000400000000000000" pitchFamily="2" charset="-78"/>
              </a:rPr>
              <a:t>کننده است</a:t>
            </a:r>
            <a:endParaRPr lang="en-US" sz="3200" dirty="0"/>
          </a:p>
          <a:p>
            <a:r>
              <a:rPr lang="fa-IR" sz="3200" dirty="0" smtClean="0">
                <a:latin typeface="Calibri" panose="020F0502020204030204" pitchFamily="34" charset="0"/>
                <a:ea typeface="Times New Roman" panose="02020503050405090304" pitchFamily="18" charset="0"/>
                <a:cs typeface="B Nazanin" panose="00000400000000000000" pitchFamily="2" charset="-78"/>
              </a:rPr>
              <a:t>درتمام </a:t>
            </a:r>
            <a:r>
              <a:rPr lang="fa-IR" sz="3200" dirty="0">
                <a:latin typeface="Calibri" panose="020F0502020204030204" pitchFamily="34" charset="0"/>
                <a:ea typeface="Times New Roman" panose="02020503050405090304" pitchFamily="18" charset="0"/>
                <a:cs typeface="B Nazanin" panose="00000400000000000000" pitchFamily="2" charset="-78"/>
              </a:rPr>
              <a:t>سه وضعیت شیردهی به این روش، فضای دهان کوچکتر و فشارمنفی داخل ان بیشتر می شود</a:t>
            </a:r>
            <a:r>
              <a:rPr lang="fa-IR" sz="3200" dirty="0" smtClean="0">
                <a:latin typeface="Calibri" panose="020F0502020204030204" pitchFamily="34" charset="0"/>
                <a:ea typeface="Times New Roman" panose="02020503050405090304" pitchFamily="18" charset="0"/>
                <a:cs typeface="B Nazanin" panose="00000400000000000000" pitchFamily="2" charset="-78"/>
              </a:rPr>
              <a:t>.</a:t>
            </a:r>
          </a:p>
        </p:txBody>
      </p:sp>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22</a:t>
            </a:fld>
            <a:endParaRPr lang="fa-IR" dirty="0">
              <a:solidFill>
                <a:prstClr val="black"/>
              </a:solidFill>
            </a:endParaRPr>
          </a:p>
        </p:txBody>
      </p:sp>
      <p:grpSp>
        <p:nvGrpSpPr>
          <p:cNvPr id="5" name="Group 4"/>
          <p:cNvGrpSpPr/>
          <p:nvPr/>
        </p:nvGrpSpPr>
        <p:grpSpPr>
          <a:xfrm>
            <a:off x="343660" y="69852"/>
            <a:ext cx="11390842" cy="1517652"/>
            <a:chOff x="0" y="-81382"/>
            <a:chExt cx="10972800" cy="1214481"/>
          </a:xfrm>
          <a:solidFill>
            <a:schemeClr val="tx2"/>
          </a:solidFill>
        </p:grpSpPr>
        <p:sp>
          <p:nvSpPr>
            <p:cNvPr id="6" name="Rounded Rectangle 5"/>
            <p:cNvSpPr/>
            <p:nvPr/>
          </p:nvSpPr>
          <p:spPr>
            <a:xfrm>
              <a:off x="0" y="9899"/>
              <a:ext cx="10972800" cy="11232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4830" y="-81382"/>
              <a:ext cx="10863140" cy="11596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defTabSz="1778000" rtl="1">
                <a:lnSpc>
                  <a:spcPct val="90000"/>
                </a:lnSpc>
                <a:spcBef>
                  <a:spcPct val="0"/>
                </a:spcBef>
                <a:spcAft>
                  <a:spcPct val="35000"/>
                </a:spcAft>
              </a:pPr>
              <a:r>
                <a:rPr lang="fa-IR" sz="4000" b="1" dirty="0">
                  <a:solidFill>
                    <a:prstClr val="white"/>
                  </a:solidFill>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rPr>
                <a:t>وضعیت های شیردهی با روش دست </a:t>
              </a:r>
              <a:r>
                <a:rPr lang="fa-IR" sz="4000" b="1" dirty="0" smtClean="0">
                  <a:solidFill>
                    <a:prstClr val="white"/>
                  </a:solidFill>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rPr>
                <a:t>رقاصه</a:t>
              </a:r>
            </a:p>
            <a:p>
              <a:pPr algn="ctr" defTabSz="1778000" rtl="1">
                <a:lnSpc>
                  <a:spcPct val="90000"/>
                </a:lnSpc>
                <a:spcBef>
                  <a:spcPct val="0"/>
                </a:spcBef>
                <a:spcAft>
                  <a:spcPct val="35000"/>
                </a:spcAft>
              </a:pPr>
              <a:r>
                <a:rPr lang="fa-IR" sz="3200" b="1" dirty="0" smtClean="0">
                  <a:solidFill>
                    <a:prstClr val="white"/>
                  </a:solidFill>
                  <a:effectLst>
                    <a:outerShdw blurRad="38100" dist="38100" dir="2700000" algn="tl">
                      <a:srgbClr val="000000">
                        <a:alpha val="43137"/>
                      </a:srgbClr>
                    </a:outerShdw>
                  </a:effectLst>
                  <a:ea typeface="Times New Roman" panose="02020503050405090304" pitchFamily="18" charset="0"/>
                  <a:cs typeface="Calibri" panose="020F0502020204030204" pitchFamily="34" charset="0"/>
                </a:rPr>
                <a:t> </a:t>
              </a:r>
              <a:r>
                <a:rPr lang="en-US" sz="4000" b="1" dirty="0">
                  <a:solidFill>
                    <a:prstClr val="white"/>
                  </a:solidFill>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rPr>
                <a:t>Dancer Hand Positions</a:t>
              </a:r>
              <a:endParaRPr lang="en-US" sz="4000" b="1" dirty="0">
                <a:solidFill>
                  <a:prstClr val="white"/>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629946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0202" y="1494051"/>
            <a:ext cx="10618926" cy="1265191"/>
          </a:xfrm>
        </p:spPr>
        <p:txBody>
          <a:bodyPr/>
          <a:lstStyle/>
          <a:p>
            <a:r>
              <a:rPr lang="ar-SA" sz="3200" dirty="0">
                <a:latin typeface="Calibri" panose="020F0502020204030204" pitchFamily="34" charset="0"/>
                <a:ea typeface="Times New Roman" panose="02020503050405090304" pitchFamily="18" charset="0"/>
                <a:cs typeface="B Nazanin" panose="00000400000000000000" pitchFamily="2" charset="-78"/>
              </a:rPr>
              <a:t>در </a:t>
            </a:r>
            <a:r>
              <a:rPr lang="fa-IR" sz="3200" dirty="0">
                <a:latin typeface="Calibri" panose="020F0502020204030204" pitchFamily="34" charset="0"/>
                <a:ea typeface="Times New Roman" panose="02020503050405090304" pitchFamily="18" charset="0"/>
                <a:cs typeface="B Nazanin" panose="00000400000000000000" pitchFamily="2" charset="-78"/>
              </a:rPr>
              <a:t>شیرخوارانی که فک </a:t>
            </a:r>
            <a:r>
              <a:rPr lang="fa-IR" sz="3200" dirty="0" smtClean="0">
                <a:latin typeface="Calibri" panose="020F0502020204030204" pitchFamily="34" charset="0"/>
                <a:ea typeface="Times New Roman" panose="02020503050405090304" pitchFamily="18" charset="0"/>
                <a:cs typeface="B Nazanin" panose="00000400000000000000" pitchFamily="2" charset="-78"/>
              </a:rPr>
              <a:t>جلو آمده داشته و یا</a:t>
            </a:r>
            <a:r>
              <a:rPr lang="ar-SA" sz="3200" dirty="0" smtClean="0">
                <a:latin typeface="Calibri" panose="020F0502020204030204" pitchFamily="34" charset="0"/>
                <a:ea typeface="Times New Roman" panose="02020503050405090304" pitchFamily="18" charset="0"/>
                <a:cs typeface="B Nazanin" panose="00000400000000000000" pitchFamily="2" charset="-78"/>
              </a:rPr>
              <a:t> </a:t>
            </a:r>
            <a:r>
              <a:rPr lang="ar-SA" sz="3200" dirty="0">
                <a:latin typeface="Calibri" panose="020F0502020204030204" pitchFamily="34" charset="0"/>
                <a:ea typeface="Times New Roman" panose="02020503050405090304" pitchFamily="18" charset="0"/>
                <a:cs typeface="B Nazanin" panose="00000400000000000000" pitchFamily="2" charset="-78"/>
              </a:rPr>
              <a:t>فشارمنفی داخل دهانی کمی دارند، </a:t>
            </a:r>
            <a:r>
              <a:rPr lang="ar-SA" sz="3200" dirty="0" smtClean="0">
                <a:latin typeface="Calibri" panose="020F0502020204030204" pitchFamily="34" charset="0"/>
                <a:ea typeface="Times New Roman" panose="02020503050405090304" pitchFamily="18" charset="0"/>
                <a:cs typeface="B Nazanin" panose="00000400000000000000" pitchFamily="2" charset="-78"/>
              </a:rPr>
              <a:t>اس</a:t>
            </a:r>
            <a:r>
              <a:rPr lang="fa-IR" sz="3200" dirty="0" smtClean="0">
                <a:latin typeface="Calibri" panose="020F0502020204030204" pitchFamily="34" charset="0"/>
                <a:ea typeface="Times New Roman" panose="02020503050405090304" pitchFamily="18" charset="0"/>
                <a:cs typeface="B Nazanin" panose="00000400000000000000" pitchFamily="2" charset="-78"/>
              </a:rPr>
              <a:t>ت</a:t>
            </a:r>
            <a:r>
              <a:rPr lang="ar-SA" sz="3200" dirty="0" smtClean="0">
                <a:latin typeface="Calibri" panose="020F0502020204030204" pitchFamily="34" charset="0"/>
                <a:ea typeface="Times New Roman" panose="02020503050405090304" pitchFamily="18" charset="0"/>
                <a:cs typeface="B Nazanin" panose="00000400000000000000" pitchFamily="2" charset="-78"/>
              </a:rPr>
              <a:t>فاده </a:t>
            </a:r>
            <a:r>
              <a:rPr lang="ar-SA" sz="3200" dirty="0">
                <a:latin typeface="Calibri" panose="020F0502020204030204" pitchFamily="34" charset="0"/>
                <a:ea typeface="Times New Roman" panose="02020503050405090304" pitchFamily="18" charset="0"/>
                <a:cs typeface="B Nazanin" panose="00000400000000000000" pitchFamily="2" charset="-78"/>
              </a:rPr>
              <a:t>می شود.</a:t>
            </a:r>
            <a:endParaRPr lang="en-US" sz="2800" dirty="0"/>
          </a:p>
        </p:txBody>
      </p:sp>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23</a:t>
            </a:fld>
            <a:endParaRPr lang="fa-IR" dirty="0">
              <a:solidFill>
                <a:prstClr val="black"/>
              </a:solidFill>
            </a:endParaRPr>
          </a:p>
        </p:txBody>
      </p:sp>
      <p:grpSp>
        <p:nvGrpSpPr>
          <p:cNvPr id="5" name="Group 4"/>
          <p:cNvGrpSpPr/>
          <p:nvPr/>
        </p:nvGrpSpPr>
        <p:grpSpPr>
          <a:xfrm>
            <a:off x="801158" y="157119"/>
            <a:ext cx="10972800" cy="1123200"/>
            <a:chOff x="0" y="9899"/>
            <a:chExt cx="10972800" cy="1123200"/>
          </a:xfrm>
        </p:grpSpPr>
        <p:sp>
          <p:nvSpPr>
            <p:cNvPr id="6" name="Rounded Rectangle 5"/>
            <p:cNvSpPr/>
            <p:nvPr/>
          </p:nvSpPr>
          <p:spPr>
            <a:xfrm>
              <a:off x="0" y="9899"/>
              <a:ext cx="10972800" cy="1123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4830" y="64729"/>
              <a:ext cx="10863140" cy="10135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R="0" lvl="0" algn="ctr" rtl="1">
                <a:lnSpc>
                  <a:spcPct val="107000"/>
                </a:lnSpc>
                <a:spcBef>
                  <a:spcPts val="0"/>
                </a:spcBef>
                <a:spcAft>
                  <a:spcPts val="0"/>
                </a:spcAft>
              </a:pPr>
              <a:r>
                <a:rPr lang="ar-SA" sz="3600" b="1" dirty="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rPr>
                <a:t>روش دنسر کلاسیک</a:t>
              </a:r>
              <a:r>
                <a:rPr lang="ar-SA" sz="3600" b="1" dirty="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rPr>
                <a:t> </a:t>
              </a:r>
              <a:r>
                <a:rPr lang="en-US" sz="3600" b="1" dirty="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rPr>
                <a:t>Classic Dancer Hand Position</a:t>
              </a:r>
              <a:endParaRPr lang="en-US" sz="3600" dirty="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Arial" panose="020B0604020202020204" pitchFamily="34" charset="0"/>
              </a:endParaRP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572" y="2634228"/>
            <a:ext cx="3297397" cy="3346704"/>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1755" y="2634228"/>
            <a:ext cx="5376672" cy="3346704"/>
          </a:xfrm>
          <a:prstGeom prst="rect">
            <a:avLst/>
          </a:prstGeom>
        </p:spPr>
      </p:pic>
    </p:spTree>
    <p:extLst>
      <p:ext uri="{BB962C8B-B14F-4D97-AF65-F5344CB8AC3E}">
        <p14:creationId xmlns:p14="http://schemas.microsoft.com/office/powerpoint/2010/main" val="3739176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47360" y="2126658"/>
            <a:ext cx="6226598" cy="3265984"/>
          </a:xfrm>
        </p:spPr>
        <p:txBody>
          <a:bodyPr/>
          <a:lstStyle/>
          <a:p>
            <a:r>
              <a:rPr lang="ar-SA" sz="3200" dirty="0" smtClean="0">
                <a:latin typeface="Calibri" panose="020F0502020204030204" pitchFamily="34" charset="0"/>
                <a:ea typeface="Times New Roman" panose="02020503050405090304" pitchFamily="18" charset="0"/>
                <a:cs typeface="B Nazanin" panose="00000400000000000000" pitchFamily="2" charset="-78"/>
              </a:rPr>
              <a:t>در </a:t>
            </a:r>
            <a:r>
              <a:rPr lang="ar-SA" sz="3200" dirty="0">
                <a:latin typeface="Calibri" panose="020F0502020204030204" pitchFamily="34" charset="0"/>
                <a:ea typeface="Times New Roman" panose="02020503050405090304" pitchFamily="18" charset="0"/>
                <a:cs typeface="B Nazanin" panose="00000400000000000000" pitchFamily="2" charset="-78"/>
              </a:rPr>
              <a:t>تمرین مکیدن با ویا بدون استفاده از </a:t>
            </a:r>
            <a:r>
              <a:rPr lang="ar-SA" sz="3200" dirty="0" smtClean="0">
                <a:latin typeface="Calibri" panose="020F0502020204030204" pitchFamily="34" charset="0"/>
                <a:ea typeface="Times New Roman" panose="02020503050405090304" pitchFamily="18" charset="0"/>
                <a:cs typeface="B Nazanin" panose="00000400000000000000" pitchFamily="2" charset="-78"/>
              </a:rPr>
              <a:t>ساپلمنت</a:t>
            </a:r>
            <a:endParaRPr lang="fa-IR" sz="3200" dirty="0" smtClean="0">
              <a:latin typeface="Calibri" panose="020F0502020204030204" pitchFamily="34" charset="0"/>
              <a:ea typeface="Times New Roman" panose="02020503050405090304" pitchFamily="18" charset="0"/>
              <a:cs typeface="B Nazanin" panose="00000400000000000000" pitchFamily="2" charset="-78"/>
            </a:endParaRPr>
          </a:p>
          <a:p>
            <a:r>
              <a:rPr lang="ar-SA" sz="3200" dirty="0" smtClean="0">
                <a:latin typeface="Calibri" panose="020F0502020204030204" pitchFamily="34" charset="0"/>
                <a:ea typeface="Times New Roman" panose="02020503050405090304" pitchFamily="18" charset="0"/>
                <a:cs typeface="B Nazanin" panose="00000400000000000000" pitchFamily="2" charset="-78"/>
              </a:rPr>
              <a:t> </a:t>
            </a:r>
            <a:r>
              <a:rPr lang="ar-SA" sz="3200" dirty="0">
                <a:latin typeface="Calibri" panose="020F0502020204030204" pitchFamily="34" charset="0"/>
                <a:ea typeface="Times New Roman" panose="02020503050405090304" pitchFamily="18" charset="0"/>
                <a:cs typeface="B Nazanin" panose="00000400000000000000" pitchFamily="2" charset="-78"/>
              </a:rPr>
              <a:t>در مواردی که شیرخوار نیاز به حمایت چانه و کمک در افزایش فشار داخل دهان دارد استفاده می شود. </a:t>
            </a:r>
            <a:endParaRPr lang="en-US" sz="2800" dirty="0"/>
          </a:p>
        </p:txBody>
      </p:sp>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24</a:t>
            </a:fld>
            <a:endParaRPr lang="fa-IR" dirty="0">
              <a:solidFill>
                <a:prstClr val="black"/>
              </a:solidFill>
            </a:endParaRPr>
          </a:p>
        </p:txBody>
      </p:sp>
      <p:grpSp>
        <p:nvGrpSpPr>
          <p:cNvPr id="5" name="Group 4"/>
          <p:cNvGrpSpPr/>
          <p:nvPr/>
        </p:nvGrpSpPr>
        <p:grpSpPr>
          <a:xfrm>
            <a:off x="526837" y="126638"/>
            <a:ext cx="11232515" cy="1534521"/>
            <a:chOff x="-14908" y="-12411"/>
            <a:chExt cx="10987708" cy="1123200"/>
          </a:xfrm>
        </p:grpSpPr>
        <p:sp>
          <p:nvSpPr>
            <p:cNvPr id="6" name="Rounded Rectangle 5"/>
            <p:cNvSpPr/>
            <p:nvPr/>
          </p:nvSpPr>
          <p:spPr>
            <a:xfrm>
              <a:off x="-14908" y="-12411"/>
              <a:ext cx="10972800" cy="1123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4829" y="64728"/>
              <a:ext cx="10917971" cy="867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R="0" lvl="0" algn="ctr" rtl="1">
                <a:lnSpc>
                  <a:spcPct val="107000"/>
                </a:lnSpc>
                <a:spcBef>
                  <a:spcPts val="0"/>
                </a:spcBef>
                <a:spcAft>
                  <a:spcPts val="0"/>
                </a:spcAft>
              </a:pPr>
              <a:r>
                <a:rPr lang="ar-SA" sz="4000" b="1" dirty="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rPr>
                <a:t>روش دنسر تمرین  مکیدن با استفاده از سه </a:t>
              </a:r>
              <a:r>
                <a:rPr lang="ar-SA" sz="4000" b="1" dirty="0" smtClean="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rPr>
                <a:t>انگشت</a:t>
              </a:r>
              <a:endParaRPr lang="fa-IR" sz="4000" b="1" dirty="0" smtClean="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endParaRPr>
            </a:p>
            <a:p>
              <a:pPr marR="0" lvl="0" algn="ctr" rtl="1">
                <a:lnSpc>
                  <a:spcPct val="107000"/>
                </a:lnSpc>
                <a:spcBef>
                  <a:spcPts val="0"/>
                </a:spcBef>
                <a:spcAft>
                  <a:spcPts val="0"/>
                </a:spcAft>
              </a:pPr>
              <a:r>
                <a:rPr lang="ar-SA" sz="2800" b="1" dirty="0" smtClean="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rPr>
                <a:t> </a:t>
              </a:r>
              <a:r>
                <a:rPr lang="en-US" sz="4000" b="1" dirty="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rPr>
                <a:t>Three-Finger Dancer Suck Training Position</a:t>
              </a:r>
              <a:endParaRPr lang="en-US" sz="3600" b="1" dirty="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Arial" panose="020B0604020202020204"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384" y="2095442"/>
            <a:ext cx="4760976" cy="3328416"/>
          </a:xfrm>
          <a:prstGeom prst="rect">
            <a:avLst/>
          </a:prstGeom>
        </p:spPr>
      </p:pic>
    </p:spTree>
    <p:extLst>
      <p:ext uri="{BB962C8B-B14F-4D97-AF65-F5344CB8AC3E}">
        <p14:creationId xmlns:p14="http://schemas.microsoft.com/office/powerpoint/2010/main" val="1751299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6909" y="1919820"/>
            <a:ext cx="6967049" cy="4525962"/>
          </a:xfrm>
        </p:spPr>
        <p:txBody>
          <a:bodyPr/>
          <a:lstStyle/>
          <a:p>
            <a:r>
              <a:rPr lang="ar-SA" sz="3200" dirty="0">
                <a:latin typeface="Calibri" panose="020F0502020204030204" pitchFamily="34" charset="0"/>
                <a:ea typeface="Times New Roman" panose="02020503050405090304" pitchFamily="18" charset="0"/>
                <a:cs typeface="B Nazanin" panose="00000400000000000000" pitchFamily="2" charset="-78"/>
              </a:rPr>
              <a:t>در </a:t>
            </a:r>
            <a:r>
              <a:rPr lang="fa-IR" sz="3200" dirty="0" smtClean="0">
                <a:latin typeface="Calibri" panose="020F0502020204030204" pitchFamily="34" charset="0"/>
                <a:ea typeface="Times New Roman" panose="02020503050405090304" pitchFamily="18" charset="0"/>
                <a:cs typeface="B Nazanin" panose="00000400000000000000" pitchFamily="2" charset="-78"/>
              </a:rPr>
              <a:t>طی تمرین مکیدن</a:t>
            </a:r>
            <a:r>
              <a:rPr lang="ar-SA" sz="3200" dirty="0" smtClean="0">
                <a:latin typeface="Calibri" panose="020F0502020204030204" pitchFamily="34" charset="0"/>
                <a:ea typeface="Times New Roman" panose="02020503050405090304" pitchFamily="18" charset="0"/>
                <a:cs typeface="B Nazanin" panose="00000400000000000000" pitchFamily="2" charset="-78"/>
              </a:rPr>
              <a:t> </a:t>
            </a:r>
            <a:r>
              <a:rPr lang="fa-IR" sz="3200" dirty="0" smtClean="0">
                <a:latin typeface="Calibri" panose="020F0502020204030204" pitchFamily="34" charset="0"/>
                <a:ea typeface="Times New Roman" panose="02020503050405090304" pitchFamily="18" charset="0"/>
                <a:cs typeface="B Nazanin" panose="00000400000000000000" pitchFamily="2" charset="-78"/>
              </a:rPr>
              <a:t>بدون </a:t>
            </a:r>
            <a:r>
              <a:rPr lang="ar-SA" sz="3200" dirty="0" smtClean="0">
                <a:latin typeface="Calibri" panose="020F0502020204030204" pitchFamily="34" charset="0"/>
                <a:ea typeface="Times New Roman" panose="02020503050405090304" pitchFamily="18" charset="0"/>
                <a:cs typeface="B Nazanin" panose="00000400000000000000" pitchFamily="2" charset="-78"/>
              </a:rPr>
              <a:t>حمایت چانه</a:t>
            </a:r>
            <a:r>
              <a:rPr lang="fa-IR" sz="3200" dirty="0" smtClean="0">
                <a:latin typeface="Calibri" panose="020F0502020204030204" pitchFamily="34" charset="0"/>
                <a:ea typeface="Times New Roman" panose="02020503050405090304" pitchFamily="18" charset="0"/>
                <a:cs typeface="B Nazanin" panose="00000400000000000000" pitchFamily="2" charset="-78"/>
              </a:rPr>
              <a:t> ،با فشاردو انگشت به روی لپ ها </a:t>
            </a:r>
            <a:r>
              <a:rPr lang="fa-IR" sz="3200" dirty="0">
                <a:latin typeface="Calibri" panose="020F0502020204030204" pitchFamily="34" charset="0"/>
                <a:ea typeface="Times New Roman" panose="02020503050405090304" pitchFamily="18" charset="0"/>
                <a:cs typeface="B Nazanin" panose="00000400000000000000" pitchFamily="2" charset="-78"/>
              </a:rPr>
              <a:t>می توان </a:t>
            </a:r>
            <a:r>
              <a:rPr lang="ar-SA" sz="3200" dirty="0" smtClean="0">
                <a:latin typeface="Calibri" panose="020F0502020204030204" pitchFamily="34" charset="0"/>
                <a:ea typeface="Times New Roman" panose="02020503050405090304" pitchFamily="18" charset="0"/>
                <a:cs typeface="B Nazanin" panose="00000400000000000000" pitchFamily="2" charset="-78"/>
              </a:rPr>
              <a:t>فضای </a:t>
            </a:r>
            <a:r>
              <a:rPr lang="ar-SA" sz="3200" dirty="0">
                <a:latin typeface="Calibri" panose="020F0502020204030204" pitchFamily="34" charset="0"/>
                <a:ea typeface="Times New Roman" panose="02020503050405090304" pitchFamily="18" charset="0"/>
                <a:cs typeface="B Nazanin" panose="00000400000000000000" pitchFamily="2" charset="-78"/>
              </a:rPr>
              <a:t>داخل دهان را کاهش </a:t>
            </a:r>
            <a:r>
              <a:rPr lang="ar-SA" sz="3200" dirty="0" smtClean="0">
                <a:latin typeface="Calibri" panose="020F0502020204030204" pitchFamily="34" charset="0"/>
                <a:ea typeface="Times New Roman" panose="02020503050405090304" pitchFamily="18" charset="0"/>
                <a:cs typeface="B Nazanin" panose="00000400000000000000" pitchFamily="2" charset="-78"/>
              </a:rPr>
              <a:t>داد</a:t>
            </a:r>
            <a:r>
              <a:rPr lang="fa-IR" sz="3200" dirty="0" smtClean="0">
                <a:latin typeface="Calibri" panose="020F0502020204030204" pitchFamily="34" charset="0"/>
                <a:ea typeface="Times New Roman" panose="02020503050405090304" pitchFamily="18" charset="0"/>
                <a:cs typeface="B Nazanin" panose="00000400000000000000" pitchFamily="2" charset="-78"/>
              </a:rPr>
              <a:t>.</a:t>
            </a:r>
          </a:p>
          <a:p>
            <a:r>
              <a:rPr lang="fa-IR" sz="3200" dirty="0" smtClean="0">
                <a:latin typeface="Calibri" panose="020F0502020204030204" pitchFamily="34" charset="0"/>
                <a:ea typeface="Times New Roman" panose="02020503050405090304" pitchFamily="18" charset="0"/>
                <a:cs typeface="B Nazanin" panose="00000400000000000000" pitchFamily="2" charset="-78"/>
              </a:rPr>
              <a:t>دو دست برای فشار دو </a:t>
            </a:r>
            <a:r>
              <a:rPr lang="fa-IR" sz="3200" dirty="0">
                <a:latin typeface="Calibri" panose="020F0502020204030204" pitchFamily="34" charset="0"/>
                <a:ea typeface="Times New Roman" panose="02020503050405090304" pitchFamily="18" charset="0"/>
                <a:cs typeface="B Nazanin" panose="00000400000000000000" pitchFamily="2" charset="-78"/>
              </a:rPr>
              <a:t>انگشت </a:t>
            </a:r>
            <a:r>
              <a:rPr lang="fa-IR" sz="3200" dirty="0" smtClean="0">
                <a:latin typeface="Calibri" panose="020F0502020204030204" pitchFamily="34" charset="0"/>
                <a:ea typeface="Times New Roman" panose="02020503050405090304" pitchFamily="18" charset="0"/>
                <a:cs typeface="B Nazanin" panose="00000400000000000000" pitchFamily="2" charset="-78"/>
              </a:rPr>
              <a:t> در طرفین استفاده می شود.</a:t>
            </a:r>
          </a:p>
          <a:p>
            <a:endParaRPr lang="en-US" sz="3200" dirty="0"/>
          </a:p>
        </p:txBody>
      </p:sp>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25</a:t>
            </a:fld>
            <a:endParaRPr lang="fa-IR" dirty="0">
              <a:solidFill>
                <a:prstClr val="black"/>
              </a:solidFill>
            </a:endParaRPr>
          </a:p>
        </p:txBody>
      </p:sp>
      <p:grpSp>
        <p:nvGrpSpPr>
          <p:cNvPr id="5" name="Group 4"/>
          <p:cNvGrpSpPr/>
          <p:nvPr/>
        </p:nvGrpSpPr>
        <p:grpSpPr>
          <a:xfrm>
            <a:off x="801157" y="157118"/>
            <a:ext cx="11217275" cy="1519281"/>
            <a:chOff x="0" y="9899"/>
            <a:chExt cx="10972800" cy="1123200"/>
          </a:xfrm>
        </p:grpSpPr>
        <p:sp>
          <p:nvSpPr>
            <p:cNvPr id="6" name="Rounded Rectangle 5"/>
            <p:cNvSpPr/>
            <p:nvPr/>
          </p:nvSpPr>
          <p:spPr>
            <a:xfrm>
              <a:off x="0" y="9899"/>
              <a:ext cx="10972800" cy="11232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54830" y="64729"/>
              <a:ext cx="10863140" cy="10135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algn="ctr" defTabSz="1778000" rtl="1">
                <a:lnSpc>
                  <a:spcPct val="90000"/>
                </a:lnSpc>
                <a:spcBef>
                  <a:spcPct val="0"/>
                </a:spcBef>
                <a:spcAft>
                  <a:spcPct val="35000"/>
                </a:spcAft>
              </a:pPr>
              <a:r>
                <a:rPr lang="ar-SA" sz="3600" b="1" dirty="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rPr>
                <a:t>روش دنسر با استفاده از دو </a:t>
              </a:r>
              <a:r>
                <a:rPr lang="ar-SA" sz="3600" b="1" dirty="0" smtClean="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rPr>
                <a:t>انگشت</a:t>
              </a:r>
              <a:endParaRPr lang="fa-IR" sz="3600" b="1" dirty="0" smtClean="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endParaRPr>
            </a:p>
            <a:p>
              <a:pPr algn="ctr" defTabSz="1778000" rtl="1">
                <a:lnSpc>
                  <a:spcPct val="90000"/>
                </a:lnSpc>
                <a:spcBef>
                  <a:spcPct val="0"/>
                </a:spcBef>
                <a:spcAft>
                  <a:spcPct val="35000"/>
                </a:spcAft>
              </a:pPr>
              <a:r>
                <a:rPr lang="ar-SA" sz="3600" b="1" dirty="0" smtClean="0">
                  <a:effectLst>
                    <a:outerShdw blurRad="38100" dist="38100" dir="2700000" algn="tl">
                      <a:srgbClr val="000000">
                        <a:alpha val="43137"/>
                      </a:srgbClr>
                    </a:outerShdw>
                  </a:effectLst>
                  <a:ea typeface="Times New Roman" panose="02020503050405090304" pitchFamily="18" charset="0"/>
                  <a:cs typeface="Calibri" panose="020F0502020204030204" pitchFamily="34" charset="0"/>
                </a:rPr>
                <a:t> </a:t>
              </a:r>
              <a:r>
                <a:rPr lang="en-US" sz="3600" b="1" dirty="0">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rPr>
                <a:t>Two-Finger Dancer Hand Position</a:t>
              </a:r>
              <a:endParaRPr lang="en-US" sz="3600" b="1" dirty="0">
                <a:solidFill>
                  <a:prstClr val="white"/>
                </a:solidFill>
                <a:effectLst>
                  <a:outerShdw blurRad="38100" dist="38100" dir="2700000" algn="tl">
                    <a:srgbClr val="000000">
                      <a:alpha val="43137"/>
                    </a:srgbClr>
                  </a:outerShdw>
                </a:effectLst>
              </a:endParaRPr>
            </a:p>
          </p:txBody>
        </p:sp>
      </p:gr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1725" r="12437"/>
          <a:stretch/>
        </p:blipFill>
        <p:spPr>
          <a:xfrm rot="16200000">
            <a:off x="1025857" y="2161652"/>
            <a:ext cx="3825022" cy="32672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0756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0933" y="1761066"/>
            <a:ext cx="9431867" cy="4525962"/>
          </a:xfrm>
        </p:spPr>
        <p:txBody>
          <a:bodyPr/>
          <a:lstStyle/>
          <a:p>
            <a:r>
              <a:rPr lang="fa-IR" sz="3200" dirty="0" err="1">
                <a:cs typeface="B Nazanin" panose="00000400000000000000" pitchFamily="2" charset="-78"/>
              </a:rPr>
              <a:t>زير</a:t>
            </a:r>
            <a:r>
              <a:rPr lang="fa-IR" sz="3200" dirty="0">
                <a:cs typeface="B Nazanin" panose="00000400000000000000" pitchFamily="2" charset="-78"/>
              </a:rPr>
              <a:t> بغل قرار دادن در دو طرف </a:t>
            </a:r>
          </a:p>
          <a:p>
            <a:pPr marL="603250" lvl="2" indent="0">
              <a:buNone/>
            </a:pPr>
            <a:r>
              <a:rPr lang="en-US" sz="2800" dirty="0">
                <a:cs typeface="B Nazanin" panose="00000400000000000000" pitchFamily="2" charset="-78"/>
                <a:hlinkClick r:id="" action="ppaction://customshow?id=25&amp;return=true"/>
              </a:rPr>
              <a:t>Double  clutch Position(under arm)</a:t>
            </a:r>
            <a:endParaRPr lang="en-US" sz="2800" dirty="0">
              <a:cs typeface="B Nazanin" panose="00000400000000000000" pitchFamily="2" charset="-78"/>
            </a:endParaRPr>
          </a:p>
          <a:p>
            <a:r>
              <a:rPr lang="fa-IR" sz="3200" dirty="0" smtClean="0">
                <a:cs typeface="B Nazanin" panose="00000400000000000000" pitchFamily="2" charset="-78"/>
              </a:rPr>
              <a:t>گهواره </a:t>
            </a:r>
            <a:r>
              <a:rPr lang="fa-IR" sz="3200" dirty="0">
                <a:cs typeface="B Nazanin" panose="00000400000000000000" pitchFamily="2" charset="-78"/>
              </a:rPr>
              <a:t>ای در دو طرف</a:t>
            </a:r>
          </a:p>
          <a:p>
            <a:pPr marL="603250" lvl="2" indent="0">
              <a:buNone/>
            </a:pPr>
            <a:r>
              <a:rPr lang="en-US" sz="2800" dirty="0">
                <a:cs typeface="B Nazanin" panose="00000400000000000000" pitchFamily="2" charset="-78"/>
                <a:hlinkClick r:id="" action="ppaction://customshow?id=26&amp;return=true"/>
              </a:rPr>
              <a:t>Double Cradle Position</a:t>
            </a:r>
            <a:endParaRPr lang="en-US" sz="2800" dirty="0">
              <a:cs typeface="B Nazanin" panose="00000400000000000000" pitchFamily="2" charset="-78"/>
            </a:endParaRPr>
          </a:p>
          <a:p>
            <a:r>
              <a:rPr lang="fa-IR" sz="3200" dirty="0" smtClean="0">
                <a:cs typeface="B Nazanin" panose="00000400000000000000" pitchFamily="2" charset="-78"/>
              </a:rPr>
              <a:t>موازي</a:t>
            </a:r>
            <a:r>
              <a:rPr lang="en-US" sz="3200" dirty="0" smtClean="0">
                <a:cs typeface="B Nazanin" panose="00000400000000000000" pitchFamily="2" charset="-78"/>
              </a:rPr>
              <a:t> </a:t>
            </a:r>
            <a:r>
              <a:rPr lang="fa-IR" sz="3200" dirty="0">
                <a:cs typeface="B Nazanin" panose="00000400000000000000" pitchFamily="2" charset="-78"/>
              </a:rPr>
              <a:t>،ترکيبی از گهواره ای و زير بغلي</a:t>
            </a:r>
          </a:p>
          <a:p>
            <a:pPr marL="603250" lvl="2" indent="0">
              <a:buNone/>
            </a:pPr>
            <a:r>
              <a:rPr lang="en-US" sz="2800" dirty="0">
                <a:cs typeface="B Nazanin" panose="00000400000000000000" pitchFamily="2" charset="-78"/>
                <a:hlinkClick r:id="" action="ppaction://customshow?id=27&amp;return=true"/>
              </a:rPr>
              <a:t>Parallel Position (Cradle–Clutch Position)</a:t>
            </a:r>
            <a:endParaRPr lang="en-US" sz="2800" dirty="0">
              <a:cs typeface="B Nazanin" panose="00000400000000000000" pitchFamily="2" charset="-78"/>
            </a:endParaRPr>
          </a:p>
          <a:p>
            <a:pPr marL="452437" indent="-342900"/>
            <a:r>
              <a:rPr lang="en-US" sz="3200" dirty="0" smtClean="0">
                <a:cs typeface="B Nazanin" panose="00000400000000000000" pitchFamily="2" charset="-78"/>
              </a:rPr>
              <a:t>V</a:t>
            </a:r>
            <a:r>
              <a:rPr lang="fa-IR" sz="3200" dirty="0">
                <a:cs typeface="B Nazanin" panose="00000400000000000000" pitchFamily="2" charset="-78"/>
              </a:rPr>
              <a:t>شکل در دوطرف </a:t>
            </a:r>
          </a:p>
          <a:p>
            <a:pPr marL="365125" lvl="1" indent="0">
              <a:buNone/>
            </a:pPr>
            <a:r>
              <a:rPr lang="en-US" sz="2800" dirty="0">
                <a:cs typeface="B Nazanin" panose="00000400000000000000" pitchFamily="2" charset="-78"/>
                <a:hlinkClick r:id="" action="ppaction://customshow?id=28&amp;return=true"/>
              </a:rPr>
              <a:t>Double V-Hold</a:t>
            </a:r>
            <a:endParaRPr lang="en-US" sz="2800" dirty="0">
              <a:cs typeface="B Nazanin" panose="00000400000000000000" pitchFamily="2" charset="-78"/>
            </a:endParaRPr>
          </a:p>
        </p:txBody>
      </p:sp>
      <p:graphicFrame>
        <p:nvGraphicFramePr>
          <p:cNvPr id="4" name="Diagram 3"/>
          <p:cNvGraphicFramePr/>
          <p:nvPr>
            <p:extLst>
              <p:ext uri="{D42A27DB-BD31-4B8C-83A1-F6EECF244321}">
                <p14:modId xmlns:p14="http://schemas.microsoft.com/office/powerpoint/2010/main" val="1384887944"/>
              </p:ext>
            </p:extLst>
          </p:nvPr>
        </p:nvGraphicFramePr>
        <p:xfrm>
          <a:off x="931334" y="223837"/>
          <a:ext cx="10041466" cy="1537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261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52" y="-87214"/>
            <a:ext cx="12309231" cy="69432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555" y="-87214"/>
            <a:ext cx="12351435" cy="6945214"/>
          </a:xfrm>
          <a:prstGeom prst="rect">
            <a:avLst/>
          </a:prstGeom>
        </p:spPr>
      </p:pic>
      <p:sp>
        <p:nvSpPr>
          <p:cNvPr id="11" name="Rectangle 10"/>
          <p:cNvSpPr/>
          <p:nvPr/>
        </p:nvSpPr>
        <p:spPr>
          <a:xfrm>
            <a:off x="9580100" y="436426"/>
            <a:ext cx="2437436" cy="461665"/>
          </a:xfrm>
          <a:prstGeom prst="rect">
            <a:avLst/>
          </a:prstGeom>
        </p:spPr>
        <p:txBody>
          <a:bodyPr wrap="square">
            <a:spAutoFit/>
          </a:bodyPr>
          <a:lstStyle/>
          <a:p>
            <a:r>
              <a:rPr lang="en-US" sz="2400" b="1" dirty="0">
                <a:solidFill>
                  <a:schemeClr val="bg1"/>
                </a:solidFill>
              </a:rPr>
              <a:t>Double  clutch </a:t>
            </a:r>
          </a:p>
        </p:txBody>
      </p:sp>
    </p:spTree>
    <p:extLst>
      <p:ext uri="{BB962C8B-B14F-4D97-AF65-F5344CB8AC3E}">
        <p14:creationId xmlns:p14="http://schemas.microsoft.com/office/powerpoint/2010/main" val="38103776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46" y="0"/>
            <a:ext cx="12037254" cy="6858000"/>
          </a:xfrm>
          <a:prstGeom prst="rect">
            <a:avLst/>
          </a:prstGeom>
        </p:spPr>
      </p:pic>
      <p:sp>
        <p:nvSpPr>
          <p:cNvPr id="4" name="Rectangle 3"/>
          <p:cNvSpPr/>
          <p:nvPr/>
        </p:nvSpPr>
        <p:spPr>
          <a:xfrm rot="16200000">
            <a:off x="-355982" y="3198167"/>
            <a:ext cx="2257349" cy="461665"/>
          </a:xfrm>
          <a:prstGeom prst="rect">
            <a:avLst/>
          </a:prstGeom>
        </p:spPr>
        <p:txBody>
          <a:bodyPr wrap="none">
            <a:spAutoFit/>
          </a:bodyPr>
          <a:lstStyle/>
          <a:p>
            <a:r>
              <a:rPr lang="en-US" sz="2400" b="1" dirty="0">
                <a:solidFill>
                  <a:schemeClr val="bg1"/>
                </a:solidFill>
              </a:rPr>
              <a:t>Double cradle</a:t>
            </a:r>
          </a:p>
        </p:txBody>
      </p:sp>
    </p:spTree>
    <p:extLst>
      <p:ext uri="{BB962C8B-B14F-4D97-AF65-F5344CB8AC3E}">
        <p14:creationId xmlns:p14="http://schemas.microsoft.com/office/powerpoint/2010/main" val="133957133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0406415" y="379175"/>
            <a:ext cx="1359668" cy="461665"/>
          </a:xfrm>
          <a:prstGeom prst="rect">
            <a:avLst/>
          </a:prstGeom>
        </p:spPr>
        <p:txBody>
          <a:bodyPr wrap="none">
            <a:spAutoFit/>
          </a:bodyPr>
          <a:lstStyle/>
          <a:p>
            <a:r>
              <a:rPr lang="en-US" sz="2400" b="1" dirty="0">
                <a:solidFill>
                  <a:schemeClr val="bg1"/>
                </a:solidFill>
              </a:rPr>
              <a:t>Parallel </a:t>
            </a:r>
          </a:p>
        </p:txBody>
      </p:sp>
    </p:spTree>
    <p:extLst>
      <p:ext uri="{BB962C8B-B14F-4D97-AF65-F5344CB8AC3E}">
        <p14:creationId xmlns:p14="http://schemas.microsoft.com/office/powerpoint/2010/main" val="396257186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7659" y="1380976"/>
            <a:ext cx="9717205" cy="4525962"/>
          </a:xfrm>
        </p:spPr>
        <p:txBody>
          <a:bodyPr/>
          <a:lstStyle/>
          <a:p>
            <a:r>
              <a:rPr lang="fa-IR" sz="3200" dirty="0" smtClean="0">
                <a:cs typeface="B Nazanin" panose="00000400000000000000" pitchFamily="2" charset="-78"/>
              </a:rPr>
              <a:t>نشسته بصورت پا </a:t>
            </a:r>
            <a:r>
              <a:rPr lang="fa-IR" sz="3200" dirty="0">
                <a:cs typeface="B Nazanin" panose="00000400000000000000" pitchFamily="2" charset="-78"/>
              </a:rPr>
              <a:t>باز </a:t>
            </a:r>
            <a:r>
              <a:rPr lang="fa-IR" sz="3200" dirty="0" smtClean="0">
                <a:cs typeface="B Nazanin" panose="00000400000000000000" pitchFamily="2" charset="-78"/>
              </a:rPr>
              <a:t>از روبرو</a:t>
            </a:r>
            <a:r>
              <a:rPr lang="en-US" sz="3200" dirty="0" smtClean="0">
                <a:cs typeface="B Nazanin" panose="00000400000000000000" pitchFamily="2" charset="-78"/>
              </a:rPr>
              <a:t> </a:t>
            </a:r>
            <a:r>
              <a:rPr lang="en-US" sz="3200" dirty="0">
                <a:cs typeface="B Nazanin" panose="00000400000000000000" pitchFamily="2" charset="-78"/>
                <a:hlinkClick r:id="" action="ppaction://customshow?id=6&amp;return=true"/>
              </a:rPr>
              <a:t>Straddle Sit</a:t>
            </a:r>
            <a:endParaRPr lang="fa-IR" sz="3200" dirty="0">
              <a:cs typeface="B Nazanin" panose="00000400000000000000" pitchFamily="2" charset="-78"/>
            </a:endParaRPr>
          </a:p>
          <a:p>
            <a:r>
              <a:rPr lang="fa-IR" sz="3200" dirty="0">
                <a:cs typeface="B Nazanin" panose="00000400000000000000" pitchFamily="2" charset="-78"/>
              </a:rPr>
              <a:t>نشسته از پهلو </a:t>
            </a:r>
            <a:r>
              <a:rPr lang="en-US" sz="3200" dirty="0" smtClean="0">
                <a:cs typeface="B Nazanin" panose="00000400000000000000" pitchFamily="2" charset="-78"/>
                <a:hlinkClick r:id="" action="ppaction://customshow?id=7&amp;return=true"/>
              </a:rPr>
              <a:t>Side-Saddle </a:t>
            </a:r>
            <a:r>
              <a:rPr lang="en-US" sz="3200" dirty="0">
                <a:cs typeface="B Nazanin" panose="00000400000000000000" pitchFamily="2" charset="-78"/>
                <a:hlinkClick r:id="" action="ppaction://customshow?id=7&amp;return=true"/>
              </a:rPr>
              <a:t>Sit</a:t>
            </a:r>
            <a:endParaRPr lang="fa-IR" sz="3200" dirty="0">
              <a:cs typeface="B Nazanin" panose="00000400000000000000" pitchFamily="2" charset="-78"/>
            </a:endParaRPr>
          </a:p>
          <a:p>
            <a:r>
              <a:rPr lang="fa-IR" sz="3200" dirty="0">
                <a:cs typeface="B Nazanin" panose="00000400000000000000" pitchFamily="2" charset="-78"/>
              </a:rPr>
              <a:t>نشسته زیربغلی</a:t>
            </a:r>
            <a:r>
              <a:rPr lang="en-US" sz="3200" dirty="0">
                <a:cs typeface="B Nazanin" panose="00000400000000000000" pitchFamily="2" charset="-78"/>
                <a:hlinkClick r:id="" action="ppaction://customshow?id=8&amp;return=true"/>
              </a:rPr>
              <a:t>Clutch V-Positions </a:t>
            </a:r>
            <a:endParaRPr lang="fa-IR" sz="3200" dirty="0">
              <a:cs typeface="B Nazanin" panose="00000400000000000000" pitchFamily="2" charset="-78"/>
            </a:endParaRPr>
          </a:p>
          <a:p>
            <a:r>
              <a:rPr lang="fa-IR" sz="3200" dirty="0" smtClean="0">
                <a:cs typeface="B Nazanin" panose="00000400000000000000" pitchFamily="2" charset="-78"/>
              </a:rPr>
              <a:t>راحتی </a:t>
            </a:r>
            <a:r>
              <a:rPr lang="fa-IR" sz="3200" dirty="0">
                <a:cs typeface="B Nazanin" panose="00000400000000000000" pitchFamily="2" charset="-78"/>
              </a:rPr>
              <a:t>مادر و چگونگی قدرت عضلانی شیرخوار نشان می دهد که از کدام سه وضعیت </a:t>
            </a:r>
            <a:r>
              <a:rPr lang="fa-IR" sz="3200" dirty="0" smtClean="0">
                <a:cs typeface="B Nazanin" panose="00000400000000000000" pitchFamily="2" charset="-78"/>
              </a:rPr>
              <a:t>استفاده شود</a:t>
            </a:r>
          </a:p>
          <a:p>
            <a:pPr lvl="1"/>
            <a:r>
              <a:rPr lang="fa-IR" sz="2800" dirty="0" smtClean="0">
                <a:cs typeface="B Nazanin" panose="00000400000000000000" pitchFamily="2" charset="-78"/>
              </a:rPr>
              <a:t> </a:t>
            </a:r>
            <a:r>
              <a:rPr lang="fa-IR" sz="2800" dirty="0">
                <a:cs typeface="B Nazanin" panose="00000400000000000000" pitchFamily="2" charset="-78"/>
              </a:rPr>
              <a:t>در دو روش اول چون نیاز نسبی به قدرت عضلانی شیرخوار است لذا بطور معمول تا 6 هفتگی انجام نمی </a:t>
            </a:r>
            <a:r>
              <a:rPr lang="fa-IR" sz="2800" dirty="0" smtClean="0">
                <a:cs typeface="B Nazanin" panose="00000400000000000000" pitchFamily="2" charset="-78"/>
              </a:rPr>
              <a:t>شود لذا مادر </a:t>
            </a:r>
            <a:r>
              <a:rPr lang="fa-IR" sz="2800" dirty="0">
                <a:cs typeface="B Nazanin" panose="00000400000000000000" pitchFamily="2" charset="-78"/>
              </a:rPr>
              <a:t>می تواند با یک دستش پشت شیرخوار و با دست دیگرش پستان خود را حمایت کند </a:t>
            </a:r>
            <a:endParaRPr lang="fa-IR" sz="2800" dirty="0" smtClean="0">
              <a:cs typeface="B Nazanin" panose="00000400000000000000" pitchFamily="2" charset="-78"/>
            </a:endParaRPr>
          </a:p>
          <a:p>
            <a:pPr lvl="1"/>
            <a:r>
              <a:rPr lang="fa-IR" sz="2800" dirty="0" smtClean="0">
                <a:cs typeface="B Nazanin" panose="00000400000000000000" pitchFamily="2" charset="-78"/>
              </a:rPr>
              <a:t>در </a:t>
            </a:r>
            <a:r>
              <a:rPr lang="fa-IR" sz="2800" dirty="0">
                <a:cs typeface="B Nazanin" panose="00000400000000000000" pitchFamily="2" charset="-78"/>
              </a:rPr>
              <a:t>هر حالت مادر نشسته، شيرخوار نیز نشسته و صورتش رو به پستان و سرش کمی به طرف عقب متمايل می باشد. </a:t>
            </a:r>
            <a:endParaRPr lang="en-US" sz="3200" dirty="0">
              <a:cs typeface="B Nazanin" panose="00000400000000000000" pitchFamily="2" charset="-78"/>
            </a:endParaRPr>
          </a:p>
          <a:p>
            <a:endParaRPr lang="en-US" sz="32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3</a:t>
            </a:fld>
            <a:endParaRPr lang="fa-IR" dirty="0">
              <a:solidFill>
                <a:prstClr val="black"/>
              </a:solidFill>
            </a:endParaRPr>
          </a:p>
        </p:txBody>
      </p:sp>
      <p:grpSp>
        <p:nvGrpSpPr>
          <p:cNvPr id="6" name="Group 5"/>
          <p:cNvGrpSpPr/>
          <p:nvPr/>
        </p:nvGrpSpPr>
        <p:grpSpPr>
          <a:xfrm>
            <a:off x="556684" y="103062"/>
            <a:ext cx="10972800" cy="1141435"/>
            <a:chOff x="0" y="782"/>
            <a:chExt cx="10972800" cy="1141435"/>
          </a:xfrm>
        </p:grpSpPr>
        <p:sp>
          <p:nvSpPr>
            <p:cNvPr id="7" name="Rounded Rectangle 6"/>
            <p:cNvSpPr/>
            <p:nvPr/>
          </p:nvSpPr>
          <p:spPr>
            <a:xfrm>
              <a:off x="0" y="782"/>
              <a:ext cx="10972800" cy="1141435"/>
            </a:xfrm>
            <a:prstGeom prst="roundRect">
              <a:avLst/>
            </a:prstGeom>
            <a:solidFill>
              <a:schemeClr val="tx1"/>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r>
                <a:rPr lang="fa-IR" dirty="0" smtClean="0"/>
                <a:t> </a:t>
              </a:r>
              <a:endParaRPr lang="en-US" dirty="0"/>
            </a:p>
          </p:txBody>
        </p:sp>
        <p:sp>
          <p:nvSpPr>
            <p:cNvPr id="9" name="Rounded Rectangle 4"/>
            <p:cNvSpPr/>
            <p:nvPr/>
          </p:nvSpPr>
          <p:spPr>
            <a:xfrm>
              <a:off x="55720" y="56502"/>
              <a:ext cx="10861360" cy="10299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endParaRPr lang="en-US" sz="3600" kern="1200" dirty="0">
                <a:cs typeface="B Nazanin" panose="00000400000000000000" pitchFamily="2" charset="-78"/>
              </a:endParaRPr>
            </a:p>
          </p:txBody>
        </p:sp>
      </p:grpSp>
      <p:sp>
        <p:nvSpPr>
          <p:cNvPr id="5" name="Rectangle 4"/>
          <p:cNvSpPr/>
          <p:nvPr/>
        </p:nvSpPr>
        <p:spPr>
          <a:xfrm>
            <a:off x="1668290" y="34822"/>
            <a:ext cx="8556486" cy="1343766"/>
          </a:xfrm>
          <a:prstGeom prst="rect">
            <a:avLst/>
          </a:prstGeom>
        </p:spPr>
        <p:txBody>
          <a:bodyPr wrap="square">
            <a:spAutoFit/>
          </a:bodyPr>
          <a:lstStyle/>
          <a:p>
            <a:pPr algn="ctr" rtl="1">
              <a:lnSpc>
                <a:spcPct val="107000"/>
              </a:lnSpc>
            </a:pPr>
            <a:r>
              <a:rPr lang="fa-IR" sz="4000" b="1" dirty="0" smtClean="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rPr>
              <a:t>شیرخوار و مادر نشسته</a:t>
            </a:r>
          </a:p>
          <a:p>
            <a:pPr algn="ctr" rtl="1">
              <a:lnSpc>
                <a:spcPct val="107000"/>
              </a:lnSpc>
            </a:pPr>
            <a:r>
              <a:rPr lang="fa-IR" sz="3600" b="1" dirty="0" smtClean="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rPr>
              <a:t> </a:t>
            </a:r>
            <a:r>
              <a:rPr lang="fa-IR" sz="3600" b="1" dirty="0" smtClean="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rPr>
              <a:t> </a:t>
            </a:r>
            <a:r>
              <a:rPr lang="en-US" sz="3600" b="1" dirty="0" smtClean="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B Nazanin" panose="00000400000000000000" pitchFamily="2" charset="-78"/>
              </a:rPr>
              <a:t>Baby Sitting and Mother Sitting</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503050405090304" pitchFamily="18" charset="0"/>
              <a:cs typeface="Arial" panose="020B0604020202020204" pitchFamily="34" charset="0"/>
            </a:endParaRPr>
          </a:p>
        </p:txBody>
      </p:sp>
    </p:spTree>
    <p:extLst>
      <p:ext uri="{BB962C8B-B14F-4D97-AF65-F5344CB8AC3E}">
        <p14:creationId xmlns:p14="http://schemas.microsoft.com/office/powerpoint/2010/main" val="717599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3672" y="0"/>
            <a:ext cx="10678328" cy="6858000"/>
          </a:xfrm>
          <a:prstGeom prst="rect">
            <a:avLst/>
          </a:prstGeom>
        </p:spPr>
      </p:pic>
      <p:sp>
        <p:nvSpPr>
          <p:cNvPr id="4" name="Rectangle 3"/>
          <p:cNvSpPr/>
          <p:nvPr/>
        </p:nvSpPr>
        <p:spPr>
          <a:xfrm rot="16200000">
            <a:off x="969294" y="2910618"/>
            <a:ext cx="1550424" cy="461665"/>
          </a:xfrm>
          <a:prstGeom prst="rect">
            <a:avLst/>
          </a:prstGeom>
        </p:spPr>
        <p:txBody>
          <a:bodyPr wrap="none">
            <a:spAutoFit/>
          </a:bodyPr>
          <a:lstStyle/>
          <a:p>
            <a:r>
              <a:rPr lang="en-US" sz="2400" b="1" dirty="0">
                <a:solidFill>
                  <a:schemeClr val="bg1"/>
                </a:solidFill>
              </a:rPr>
              <a:t>Double V</a:t>
            </a:r>
          </a:p>
        </p:txBody>
      </p:sp>
    </p:spTree>
    <p:extLst>
      <p:ext uri="{BB962C8B-B14F-4D97-AF65-F5344CB8AC3E}">
        <p14:creationId xmlns:p14="http://schemas.microsoft.com/office/powerpoint/2010/main" val="366160753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1539240"/>
            <a:ext cx="10363200" cy="1002272"/>
          </a:xfrm>
        </p:spPr>
        <p:txBody>
          <a:bodyPr>
            <a:normAutofit/>
          </a:bodyPr>
          <a:lstStyle/>
          <a:p>
            <a:r>
              <a:rPr lang="fa-IR" sz="5400" dirty="0">
                <a:cs typeface="B Nazanin" panose="00000400000000000000" pitchFamily="2" charset="-78"/>
              </a:rPr>
              <a:t>نتیجه</a:t>
            </a:r>
            <a:endParaRPr lang="en-US" sz="5400" dirty="0">
              <a:cs typeface="B Nazanin" panose="00000400000000000000" pitchFamily="2" charset="-78"/>
            </a:endParaRPr>
          </a:p>
        </p:txBody>
      </p:sp>
      <p:sp>
        <p:nvSpPr>
          <p:cNvPr id="6" name="Subtitle 5"/>
          <p:cNvSpPr>
            <a:spLocks noGrp="1"/>
          </p:cNvSpPr>
          <p:nvPr>
            <p:ph type="subTitle" idx="1"/>
          </p:nvPr>
        </p:nvSpPr>
        <p:spPr>
          <a:xfrm>
            <a:off x="471170" y="2541511"/>
            <a:ext cx="11231880" cy="2548073"/>
          </a:xfrm>
        </p:spPr>
        <p:txBody>
          <a:bodyPr/>
          <a:lstStyle/>
          <a:p>
            <a:r>
              <a:rPr lang="fa-IR" sz="3200" dirty="0">
                <a:cs typeface="B Nazanin" panose="00000400000000000000" pitchFamily="2" charset="-78"/>
              </a:rPr>
              <a:t>هنگامی که </a:t>
            </a:r>
            <a:r>
              <a:rPr lang="fa-IR" sz="3200" dirty="0" smtClean="0">
                <a:cs typeface="B Nazanin" panose="00000400000000000000" pitchFamily="2" charset="-78"/>
              </a:rPr>
              <a:t>یک مشاور </a:t>
            </a:r>
            <a:r>
              <a:rPr lang="fa-IR" sz="3200" dirty="0">
                <a:cs typeface="B Nazanin" panose="00000400000000000000" pitchFamily="2" charset="-78"/>
              </a:rPr>
              <a:t>شیردهی، مکیدن طبیعی شیرخوار ، رفتارهای تغذیه ای و وضعیت های طبیعی شیردهی را بدرستی بداند،ولیکن </a:t>
            </a:r>
            <a:r>
              <a:rPr lang="fa-IR" sz="3200" dirty="0" smtClean="0">
                <a:cs typeface="B Nazanin" panose="00000400000000000000" pitchFamily="2" charset="-78"/>
              </a:rPr>
              <a:t>عملا تغذیه مستقیم از پستان مشکل باشد، </a:t>
            </a:r>
            <a:r>
              <a:rPr lang="fa-IR" sz="3200" dirty="0">
                <a:cs typeface="B Nazanin" panose="00000400000000000000" pitchFamily="2" charset="-78"/>
              </a:rPr>
              <a:t>استفاده از وضعیت </a:t>
            </a:r>
            <a:r>
              <a:rPr lang="fa-IR" sz="3200" dirty="0" smtClean="0">
                <a:cs typeface="B Nazanin" panose="00000400000000000000" pitchFamily="2" charset="-78"/>
              </a:rPr>
              <a:t>های درمانی درشیردهی</a:t>
            </a:r>
            <a:r>
              <a:rPr lang="en-US" sz="3200" dirty="0" smtClean="0">
                <a:cs typeface="B Nazanin" panose="00000400000000000000" pitchFamily="2" charset="-78"/>
              </a:rPr>
              <a:t> </a:t>
            </a:r>
            <a:r>
              <a:rPr lang="fa-IR" sz="3200" dirty="0" smtClean="0">
                <a:cs typeface="B Nazanin" panose="00000400000000000000" pitchFamily="2" charset="-78"/>
              </a:rPr>
              <a:t>میتواند کمک </a:t>
            </a:r>
            <a:r>
              <a:rPr lang="fa-IR" sz="3200" dirty="0">
                <a:cs typeface="B Nazanin" panose="00000400000000000000" pitchFamily="2" charset="-78"/>
              </a:rPr>
              <a:t>به جبران چالش های مربوطه </a:t>
            </a:r>
            <a:r>
              <a:rPr lang="fa-IR" sz="3200" dirty="0" smtClean="0">
                <a:cs typeface="B Nazanin" panose="00000400000000000000" pitchFamily="2" charset="-78"/>
              </a:rPr>
              <a:t>نماید</a:t>
            </a:r>
            <a:r>
              <a:rPr lang="fa-IR" sz="3200" dirty="0">
                <a:cs typeface="B Nazanin" panose="00000400000000000000" pitchFamily="2" charset="-78"/>
              </a:rPr>
              <a:t>.</a:t>
            </a:r>
            <a:endParaRPr lang="en-US" sz="3200" dirty="0">
              <a:cs typeface="B Nazanin" panose="00000400000000000000" pitchFamily="2" charset="-78"/>
            </a:endParaRPr>
          </a:p>
        </p:txBody>
      </p:sp>
      <p:sp>
        <p:nvSpPr>
          <p:cNvPr id="4" name="Slide Number Placeholder 3"/>
          <p:cNvSpPr>
            <a:spLocks noGrp="1"/>
          </p:cNvSpPr>
          <p:nvPr>
            <p:ph type="sldNum" sz="quarter" idx="4294967295"/>
          </p:nvPr>
        </p:nvSpPr>
        <p:spPr>
          <a:xfrm>
            <a:off x="11703050" y="6408738"/>
            <a:ext cx="488950" cy="365125"/>
          </a:xfrm>
        </p:spPr>
        <p:txBody>
          <a:bodyPr/>
          <a:lstStyle/>
          <a:p>
            <a:pPr>
              <a:defRPr/>
            </a:pPr>
            <a:fld id="{10A915E6-25D4-4478-83EA-8A1184D8A544}" type="slidenum">
              <a:rPr lang="fa-IR" smtClean="0">
                <a:solidFill>
                  <a:prstClr val="black"/>
                </a:solidFill>
              </a:rPr>
              <a:pPr>
                <a:defRPr/>
              </a:pPr>
              <a:t>31</a:t>
            </a:fld>
            <a:endParaRPr lang="fa-IR" dirty="0">
              <a:solidFill>
                <a:prstClr val="black"/>
              </a:solidFill>
            </a:endParaRPr>
          </a:p>
        </p:txBody>
      </p:sp>
    </p:spTree>
    <p:extLst>
      <p:ext uri="{BB962C8B-B14F-4D97-AF65-F5344CB8AC3E}">
        <p14:creationId xmlns:p14="http://schemas.microsoft.com/office/powerpoint/2010/main" val="4185790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22071" y="1558450"/>
            <a:ext cx="4922461" cy="1493431"/>
          </a:xfrm>
        </p:spPr>
        <p:txBody>
          <a:bodyPr/>
          <a:lstStyle/>
          <a:p>
            <a:r>
              <a:rPr lang="fa-IR" sz="3200" dirty="0" smtClean="0">
                <a:latin typeface="Calibri" panose="020F0502020204030204" pitchFamily="34" charset="0"/>
                <a:ea typeface="Times New Roman" panose="02020503050405090304" pitchFamily="18" charset="0"/>
                <a:cs typeface="B Nazanin" panose="00000400000000000000" pitchFamily="2" charset="-78"/>
              </a:rPr>
              <a:t>شیرخوار </a:t>
            </a:r>
            <a:r>
              <a:rPr lang="fa-IR" sz="3200" dirty="0">
                <a:latin typeface="Calibri" panose="020F0502020204030204" pitchFamily="34" charset="0"/>
                <a:ea typeface="Times New Roman" panose="02020503050405090304" pitchFamily="18" charset="0"/>
                <a:cs typeface="B Nazanin" panose="00000400000000000000" pitchFamily="2" charset="-78"/>
              </a:rPr>
              <a:t>روی </a:t>
            </a:r>
            <a:r>
              <a:rPr lang="fa-IR" sz="3200" dirty="0" smtClean="0">
                <a:latin typeface="Calibri" panose="020F0502020204030204" pitchFamily="34" charset="0"/>
                <a:ea typeface="Times New Roman" panose="02020503050405090304" pitchFamily="18" charset="0"/>
                <a:cs typeface="B Nazanin" panose="00000400000000000000" pitchFamily="2" charset="-78"/>
              </a:rPr>
              <a:t>ران </a:t>
            </a:r>
            <a:r>
              <a:rPr lang="fa-IR" sz="3200" dirty="0">
                <a:latin typeface="Calibri" panose="020F0502020204030204" pitchFamily="34" charset="0"/>
                <a:ea typeface="Times New Roman" panose="02020503050405090304" pitchFamily="18" charset="0"/>
                <a:cs typeface="B Nazanin" panose="00000400000000000000" pitchFamily="2" charset="-78"/>
              </a:rPr>
              <a:t>مادر </a:t>
            </a:r>
            <a:r>
              <a:rPr lang="fa-IR" sz="3200" dirty="0" smtClean="0">
                <a:latin typeface="Calibri" panose="020F0502020204030204" pitchFamily="34" charset="0"/>
                <a:ea typeface="Times New Roman" panose="02020503050405090304" pitchFamily="18" charset="0"/>
                <a:cs typeface="B Nazanin" panose="00000400000000000000" pitchFamily="2" charset="-78"/>
              </a:rPr>
              <a:t>بصورت زانو زده ویا با هر پا در طرفین ران او می نشیند</a:t>
            </a:r>
          </a:p>
        </p:txBody>
      </p:sp>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4</a:t>
            </a:fld>
            <a:endParaRPr lang="fa-IR" dirty="0">
              <a:solidFill>
                <a:prstClr val="black"/>
              </a:solidFill>
            </a:endParaRPr>
          </a:p>
        </p:txBody>
      </p:sp>
      <p:grpSp>
        <p:nvGrpSpPr>
          <p:cNvPr id="6" name="Group 5"/>
          <p:cNvGrpSpPr/>
          <p:nvPr/>
        </p:nvGrpSpPr>
        <p:grpSpPr>
          <a:xfrm>
            <a:off x="948563" y="142275"/>
            <a:ext cx="10251699" cy="1141641"/>
            <a:chOff x="0" y="679"/>
            <a:chExt cx="9717205" cy="1141641"/>
          </a:xfrm>
        </p:grpSpPr>
        <p:sp>
          <p:nvSpPr>
            <p:cNvPr id="7" name="Rounded Rectangle 6"/>
            <p:cNvSpPr/>
            <p:nvPr/>
          </p:nvSpPr>
          <p:spPr>
            <a:xfrm>
              <a:off x="0" y="679"/>
              <a:ext cx="9717205" cy="114164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55730" y="185950"/>
              <a:ext cx="9605745" cy="900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fa-IR" sz="4000" b="1" dirty="0">
                  <a:effectLst>
                    <a:outerShdw blurRad="38100" dist="38100" dir="2700000" algn="tl">
                      <a:srgbClr val="000000">
                        <a:alpha val="43137"/>
                      </a:srgbClr>
                    </a:outerShdw>
                  </a:effectLst>
                  <a:cs typeface="B Nazanin" panose="00000400000000000000" pitchFamily="2" charset="-78"/>
                </a:rPr>
                <a:t>نشسته بصورت پا باز از روبرو </a:t>
              </a:r>
              <a:r>
                <a:rPr lang="en-US" sz="4000" b="1" dirty="0" smtClean="0">
                  <a:effectLst>
                    <a:outerShdw blurRad="38100" dist="38100" dir="2700000" algn="tl">
                      <a:srgbClr val="000000">
                        <a:alpha val="43137"/>
                      </a:srgbClr>
                    </a:outerShdw>
                  </a:effectLst>
                  <a:cs typeface="B Nazanin" panose="00000400000000000000" pitchFamily="2" charset="-78"/>
                </a:rPr>
                <a:t>Straddle Sit</a:t>
              </a:r>
              <a:endParaRPr lang="en-US" sz="4000" b="1" dirty="0">
                <a:effectLst>
                  <a:outerShdw blurRad="38100" dist="38100" dir="2700000" algn="tl">
                    <a:srgbClr val="000000">
                      <a:alpha val="43137"/>
                    </a:srgbClr>
                  </a:outerShdw>
                </a:effectLst>
                <a:cs typeface="B Nazanin" panose="00000400000000000000" pitchFamily="2" charset="-78"/>
              </a:endParaRPr>
            </a:p>
          </p:txBody>
        </p:sp>
      </p:grpSp>
      <p:sp>
        <p:nvSpPr>
          <p:cNvPr id="14" name="Content Placeholder 1"/>
          <p:cNvSpPr txBox="1">
            <a:spLocks/>
          </p:cNvSpPr>
          <p:nvPr/>
        </p:nvSpPr>
        <p:spPr bwMode="auto">
          <a:xfrm>
            <a:off x="8364020" y="3051881"/>
            <a:ext cx="2777446" cy="205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B Yagut" pitchFamily="2" charset="-78"/>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B Yagut" pitchFamily="2" charset="-78"/>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B Yagut" pitchFamily="2" charset="-78"/>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B Yagut" pitchFamily="2" charset="-78"/>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B Yagut" pitchFamily="2" charset="-78"/>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fa-IR" sz="3200" dirty="0" smtClean="0">
                <a:latin typeface="Calibri" panose="020F0502020204030204" pitchFamily="34" charset="0"/>
                <a:ea typeface="Times New Roman" panose="02020503050405090304" pitchFamily="18" charset="0"/>
                <a:cs typeface="B Nazanin" panose="00000400000000000000" pitchFamily="2" charset="-78"/>
              </a:rPr>
              <a:t>مادر با کمک دستش، پشت  و قاعده گردن ویا چانه شیرخوار را حمایت می کند</a:t>
            </a:r>
            <a:endParaRPr lang="en-US" sz="3200"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194" t="5043" r="14719" b="13009"/>
          <a:stretch/>
        </p:blipFill>
        <p:spPr>
          <a:xfrm>
            <a:off x="955983" y="1708061"/>
            <a:ext cx="2562846" cy="3743482"/>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4780" y="1745175"/>
            <a:ext cx="2389632" cy="3706368"/>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2071" y="3068007"/>
            <a:ext cx="2048256" cy="23835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428962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26449" y="1574853"/>
            <a:ext cx="6973813" cy="4636166"/>
          </a:xfrm>
        </p:spPr>
        <p:txBody>
          <a:bodyPr/>
          <a:lstStyle/>
          <a:p>
            <a:r>
              <a:rPr lang="fa-IR" sz="3200" dirty="0" smtClean="0">
                <a:latin typeface="Calibri" panose="020F0502020204030204" pitchFamily="34" charset="0"/>
                <a:ea typeface="Times New Roman" panose="02020503050405090304" pitchFamily="18" charset="0"/>
                <a:cs typeface="B Nazanin" panose="00000400000000000000" pitchFamily="2" charset="-78"/>
              </a:rPr>
              <a:t>شیرخوار با کمک باسنش به روی یک ران مادر به یکطرف نشسته بطوری که سینه به سینه با مادراست.</a:t>
            </a:r>
          </a:p>
          <a:p>
            <a:r>
              <a:rPr lang="fa-IR" sz="3200" dirty="0" smtClean="0">
                <a:latin typeface="Calibri" panose="020F0502020204030204" pitchFamily="34" charset="0"/>
                <a:ea typeface="Times New Roman" panose="02020503050405090304" pitchFamily="18" charset="0"/>
                <a:cs typeface="B Nazanin" panose="00000400000000000000" pitchFamily="2" charset="-78"/>
              </a:rPr>
              <a:t>معمولا شیرخواردر سن 4 ماهگی وبیشتر می تواند از لگن در این وضعیت بطرف مادر بچرخد و شانه و گوش ها را در یک راستا نگهدارد.</a:t>
            </a:r>
          </a:p>
          <a:p>
            <a:r>
              <a:rPr lang="fa-IR" sz="3200" dirty="0" smtClean="0">
                <a:latin typeface="Calibri" panose="020F0502020204030204" pitchFamily="34" charset="0"/>
                <a:ea typeface="Times New Roman" panose="02020503050405090304" pitchFamily="18" charset="0"/>
                <a:cs typeface="B Nazanin" panose="00000400000000000000" pitchFamily="2" charset="-78"/>
              </a:rPr>
              <a:t>در شیرخواران کوچکتر باید حمایت شود که صورت روبه پستان و گوشها و شانه وباسن در یک راستا قرارگیرد.</a:t>
            </a:r>
            <a:endParaRPr lang="en-US" sz="2800" dirty="0"/>
          </a:p>
        </p:txBody>
      </p:sp>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5</a:t>
            </a:fld>
            <a:endParaRPr lang="fa-IR" dirty="0">
              <a:solidFill>
                <a:prstClr val="black"/>
              </a:solidFill>
            </a:endParaRPr>
          </a:p>
        </p:txBody>
      </p:sp>
      <p:grpSp>
        <p:nvGrpSpPr>
          <p:cNvPr id="6" name="Group 5"/>
          <p:cNvGrpSpPr/>
          <p:nvPr/>
        </p:nvGrpSpPr>
        <p:grpSpPr>
          <a:xfrm>
            <a:off x="1483057" y="125947"/>
            <a:ext cx="9717205" cy="1141641"/>
            <a:chOff x="0" y="679"/>
            <a:chExt cx="9717205" cy="1141641"/>
          </a:xfrm>
        </p:grpSpPr>
        <p:sp>
          <p:nvSpPr>
            <p:cNvPr id="7" name="Rounded Rectangle 6"/>
            <p:cNvSpPr/>
            <p:nvPr/>
          </p:nvSpPr>
          <p:spPr>
            <a:xfrm>
              <a:off x="0" y="679"/>
              <a:ext cx="9717205" cy="114164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55730" y="185950"/>
              <a:ext cx="9605745" cy="900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algn="ctr" defTabSz="2133600" rtl="1">
                <a:lnSpc>
                  <a:spcPct val="90000"/>
                </a:lnSpc>
                <a:spcBef>
                  <a:spcPct val="0"/>
                </a:spcBef>
                <a:spcAft>
                  <a:spcPct val="35000"/>
                </a:spcAft>
              </a:pPr>
              <a:r>
                <a:rPr lang="fa-IR" sz="4000" b="1" dirty="0">
                  <a:solidFill>
                    <a:prstClr val="white"/>
                  </a:solidFill>
                  <a:cs typeface="B Nazanin" panose="00000400000000000000" pitchFamily="2" charset="-78"/>
                </a:rPr>
                <a:t>روش نشسته به یک طرف </a:t>
              </a:r>
              <a:r>
                <a:rPr lang="en-US" sz="4000" b="1" dirty="0">
                  <a:solidFill>
                    <a:prstClr val="white"/>
                  </a:solidFill>
                  <a:cs typeface="B Nazanin" panose="00000400000000000000" pitchFamily="2" charset="-78"/>
                </a:rPr>
                <a:t>Side-Saddle Sit</a:t>
              </a:r>
            </a:p>
          </p:txBody>
        </p:sp>
      </p:gr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343"/>
          <a:stretch/>
        </p:blipFill>
        <p:spPr>
          <a:xfrm>
            <a:off x="1685076" y="1452859"/>
            <a:ext cx="2688336" cy="44309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435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82550" y="1772774"/>
            <a:ext cx="6317711" cy="3516683"/>
          </a:xfrm>
        </p:spPr>
        <p:txBody>
          <a:bodyPr/>
          <a:lstStyle/>
          <a:p>
            <a:r>
              <a:rPr lang="fa-IR" sz="3200" dirty="0" smtClean="0">
                <a:latin typeface="Calibri" panose="020F0502020204030204" pitchFamily="34" charset="0"/>
                <a:ea typeface="Times New Roman" panose="02020503050405090304" pitchFamily="18" charset="0"/>
                <a:cs typeface="B Nazanin" panose="00000400000000000000" pitchFamily="2" charset="-78"/>
              </a:rPr>
              <a:t>در این روش شیرخوار بطورعمودی با شانه های رو به بالا در زیر بغل مادر بطوری می نشیند که بشکل حرف </a:t>
            </a:r>
            <a:r>
              <a:rPr lang="fa-IR" sz="3200" b="1" dirty="0" smtClean="0">
                <a:latin typeface="Calibri" panose="020F0502020204030204" pitchFamily="34" charset="0"/>
                <a:ea typeface="Times New Roman" panose="02020503050405090304" pitchFamily="18" charset="0"/>
                <a:cs typeface="B Nazanin" panose="00000400000000000000" pitchFamily="2" charset="-78"/>
              </a:rPr>
              <a:t> </a:t>
            </a:r>
            <a:r>
              <a:rPr lang="en-US" sz="3600" b="1" dirty="0" smtClean="0">
                <a:latin typeface="Calibri" panose="020F0502020204030204" pitchFamily="34" charset="0"/>
                <a:ea typeface="Times New Roman" panose="02020503050405090304" pitchFamily="18" charset="0"/>
                <a:cs typeface="B Nazanin" panose="00000400000000000000" pitchFamily="2" charset="-78"/>
              </a:rPr>
              <a:t>L</a:t>
            </a:r>
            <a:r>
              <a:rPr lang="fa-IR" sz="3600" b="1" dirty="0" smtClean="0">
                <a:latin typeface="Calibri" panose="020F0502020204030204" pitchFamily="34" charset="0"/>
                <a:ea typeface="Times New Roman" panose="02020503050405090304" pitchFamily="18" charset="0"/>
                <a:cs typeface="B Nazanin" panose="00000400000000000000" pitchFamily="2" charset="-78"/>
              </a:rPr>
              <a:t> </a:t>
            </a:r>
            <a:r>
              <a:rPr lang="fa-IR" sz="3200" dirty="0" smtClean="0">
                <a:latin typeface="Calibri" panose="020F0502020204030204" pitchFamily="34" charset="0"/>
                <a:ea typeface="Times New Roman" panose="02020503050405090304" pitchFamily="18" charset="0"/>
                <a:cs typeface="B Nazanin" panose="00000400000000000000" pitchFamily="2" charset="-78"/>
              </a:rPr>
              <a:t>پاهای خود رادر زیر بغل مادر بر حسب شکل و قامت مادر و شیرخواربصورت زانو زده شبیه حالت جنینی ویا بصورت درازکش بطرف پشت مادر قرار می دهد. </a:t>
            </a:r>
            <a:endParaRPr lang="en-US" sz="2800" dirty="0"/>
          </a:p>
        </p:txBody>
      </p:sp>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6</a:t>
            </a:fld>
            <a:endParaRPr lang="fa-IR" dirty="0">
              <a:solidFill>
                <a:prstClr val="black"/>
              </a:solidFill>
            </a:endParaRPr>
          </a:p>
        </p:txBody>
      </p:sp>
      <p:grpSp>
        <p:nvGrpSpPr>
          <p:cNvPr id="6" name="Group 5"/>
          <p:cNvGrpSpPr/>
          <p:nvPr/>
        </p:nvGrpSpPr>
        <p:grpSpPr>
          <a:xfrm>
            <a:off x="1070701" y="142275"/>
            <a:ext cx="10129562" cy="1141641"/>
            <a:chOff x="0" y="679"/>
            <a:chExt cx="9717205" cy="1141641"/>
          </a:xfrm>
        </p:grpSpPr>
        <p:sp>
          <p:nvSpPr>
            <p:cNvPr id="7" name="Rounded Rectangle 6"/>
            <p:cNvSpPr/>
            <p:nvPr/>
          </p:nvSpPr>
          <p:spPr>
            <a:xfrm>
              <a:off x="0" y="679"/>
              <a:ext cx="9717205" cy="114164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55730" y="241680"/>
              <a:ext cx="9605745" cy="900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algn="ctr" defTabSz="2133600" rtl="1">
                <a:lnSpc>
                  <a:spcPct val="90000"/>
                </a:lnSpc>
                <a:spcBef>
                  <a:spcPct val="0"/>
                </a:spcBef>
                <a:spcAft>
                  <a:spcPct val="35000"/>
                </a:spcAft>
              </a:pPr>
              <a:r>
                <a:rPr lang="fa-IR" sz="4000" b="1" dirty="0">
                  <a:solidFill>
                    <a:prstClr val="white"/>
                  </a:solidFill>
                  <a:effectLst>
                    <a:outerShdw blurRad="38100" dist="38100" dir="2700000" algn="tl">
                      <a:srgbClr val="000000">
                        <a:alpha val="43137"/>
                      </a:srgbClr>
                    </a:outerShdw>
                  </a:effectLst>
                  <a:cs typeface="B Nazanin" panose="00000400000000000000" pitchFamily="2" charset="-78"/>
                </a:rPr>
                <a:t>روش نشسته زیربغلی </a:t>
              </a:r>
              <a:r>
                <a:rPr lang="en-US" sz="4000" b="1" dirty="0">
                  <a:solidFill>
                    <a:prstClr val="white"/>
                  </a:solidFill>
                  <a:effectLst>
                    <a:outerShdw blurRad="38100" dist="38100" dir="2700000" algn="tl">
                      <a:srgbClr val="000000">
                        <a:alpha val="43137"/>
                      </a:srgbClr>
                    </a:outerShdw>
                  </a:effectLst>
                  <a:cs typeface="B Nazanin" panose="00000400000000000000" pitchFamily="2" charset="-78"/>
                </a:rPr>
                <a:t>Clutch V-Position </a:t>
              </a: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796" y="1772774"/>
            <a:ext cx="3779520" cy="3742944"/>
          </a:xfrm>
          <a:prstGeom prst="rect">
            <a:avLst/>
          </a:prstGeom>
        </p:spPr>
      </p:pic>
    </p:spTree>
    <p:extLst>
      <p:ext uri="{BB962C8B-B14F-4D97-AF65-F5344CB8AC3E}">
        <p14:creationId xmlns:p14="http://schemas.microsoft.com/office/powerpoint/2010/main" val="297789235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5170" y="1587961"/>
            <a:ext cx="10259811" cy="4525962"/>
          </a:xfrm>
        </p:spPr>
        <p:txBody>
          <a:bodyPr/>
          <a:lstStyle/>
          <a:p>
            <a:r>
              <a:rPr lang="fa-IR" sz="3200" dirty="0">
                <a:cs typeface="B Nazanin" panose="00000400000000000000" pitchFamily="2" charset="-78"/>
              </a:rPr>
              <a:t>شایعترین علل استفاده از این روشها عبارتند از</a:t>
            </a:r>
            <a:r>
              <a:rPr lang="fa-IR" sz="3200" dirty="0" smtClean="0">
                <a:cs typeface="B Nazanin" panose="00000400000000000000" pitchFamily="2" charset="-78"/>
              </a:rPr>
              <a:t>:</a:t>
            </a:r>
          </a:p>
          <a:p>
            <a:pPr lvl="1"/>
            <a:r>
              <a:rPr lang="fa-IR" sz="2800" dirty="0">
                <a:cs typeface="B Nazanin" panose="00000400000000000000" pitchFamily="2" charset="-78"/>
              </a:rPr>
              <a:t>درشیرخواران با </a:t>
            </a:r>
            <a:r>
              <a:rPr lang="fa-IR" sz="2800" b="1" dirty="0">
                <a:cs typeface="B Nazanin" panose="00000400000000000000" pitchFamily="2" charset="-78"/>
              </a:rPr>
              <a:t>شکاف کام </a:t>
            </a:r>
            <a:r>
              <a:rPr lang="fa-IR" sz="2800" b="1" dirty="0" smtClean="0">
                <a:cs typeface="B Nazanin" panose="00000400000000000000" pitchFamily="2" charset="-78"/>
              </a:rPr>
              <a:t> و لب </a:t>
            </a:r>
            <a:r>
              <a:rPr lang="fa-IR" sz="2800" dirty="0" smtClean="0">
                <a:cs typeface="B Nazanin" panose="00000400000000000000" pitchFamily="2" charset="-78"/>
              </a:rPr>
              <a:t>، </a:t>
            </a:r>
            <a:r>
              <a:rPr lang="fa-IR" sz="2800" b="1" dirty="0">
                <a:cs typeface="B Nazanin" panose="00000400000000000000" pitchFamily="2" charset="-78"/>
              </a:rPr>
              <a:t>نارسایی </a:t>
            </a:r>
            <a:r>
              <a:rPr lang="fa-IR" sz="2800" b="1" dirty="0" smtClean="0">
                <a:cs typeface="B Nazanin" panose="00000400000000000000" pitchFamily="2" charset="-78"/>
              </a:rPr>
              <a:t>حلق</a:t>
            </a:r>
            <a:r>
              <a:rPr lang="en-US" sz="2000" b="1" dirty="0" smtClean="0">
                <a:cs typeface="B Nazanin" panose="00000400000000000000" pitchFamily="2" charset="-78"/>
              </a:rPr>
              <a:t>Velopharyngeal inadequacy</a:t>
            </a:r>
            <a:r>
              <a:rPr lang="fa-IR" sz="2000" b="1" dirty="0" smtClean="0">
                <a:cs typeface="B Nazanin" panose="00000400000000000000" pitchFamily="2" charset="-78"/>
              </a:rPr>
              <a:t> </a:t>
            </a:r>
            <a:r>
              <a:rPr lang="fa-IR" sz="2800" dirty="0" smtClean="0">
                <a:cs typeface="B Nazanin" panose="00000400000000000000" pitchFamily="2" charset="-78"/>
              </a:rPr>
              <a:t>و </a:t>
            </a:r>
            <a:r>
              <a:rPr lang="fa-IR" sz="2800" dirty="0">
                <a:cs typeface="B Nazanin" panose="00000400000000000000" pitchFamily="2" charset="-78"/>
              </a:rPr>
              <a:t>شیرخوار با </a:t>
            </a:r>
            <a:r>
              <a:rPr lang="fa-IR" sz="2800" b="1" dirty="0">
                <a:cs typeface="B Nazanin" panose="00000400000000000000" pitchFamily="2" charset="-78"/>
              </a:rPr>
              <a:t>عفونت مکررگوش </a:t>
            </a:r>
            <a:r>
              <a:rPr lang="fa-IR" sz="2800" dirty="0">
                <a:cs typeface="B Nazanin" panose="00000400000000000000" pitchFamily="2" charset="-78"/>
              </a:rPr>
              <a:t>ویا </a:t>
            </a:r>
            <a:r>
              <a:rPr lang="fa-IR" sz="2800" dirty="0">
                <a:cs typeface="B Nazanin" panose="00000400000000000000" pitchFamily="2" charset="-78"/>
                <a:hlinkClick r:id="" action="ppaction://customshow?id=24&amp;return=true"/>
              </a:rPr>
              <a:t>بخصوص در شیرخواری که بجز شیرمادر از شیرمکمل دیگری نیز</a:t>
            </a:r>
            <a:r>
              <a:rPr lang="en-US" sz="2800" dirty="0">
                <a:cs typeface="B Nazanin" panose="00000400000000000000" pitchFamily="2" charset="-78"/>
                <a:hlinkClick r:id="" action="ppaction://customshow?id=24&amp;return=true"/>
              </a:rPr>
              <a:t> </a:t>
            </a:r>
            <a:r>
              <a:rPr lang="fa-IR" sz="2800" dirty="0">
                <a:cs typeface="B Nazanin" panose="00000400000000000000" pitchFamily="2" charset="-78"/>
                <a:hlinkClick r:id="" action="ppaction://customshow?id=24&amp;return=true"/>
              </a:rPr>
              <a:t>بصورت </a:t>
            </a:r>
            <a:r>
              <a:rPr lang="en-US" sz="2800" dirty="0">
                <a:cs typeface="B Nazanin" panose="00000400000000000000" pitchFamily="2" charset="-78"/>
                <a:hlinkClick r:id="" action="ppaction://customshow?id=24&amp;return=true"/>
              </a:rPr>
              <a:t>SNS</a:t>
            </a:r>
            <a:r>
              <a:rPr lang="fa-IR" sz="2800" dirty="0">
                <a:cs typeface="B Nazanin" panose="00000400000000000000" pitchFamily="2" charset="-78"/>
                <a:hlinkClick r:id="" action="ppaction://customshow?id=24&amp;return=true"/>
              </a:rPr>
              <a:t>استفاده می کند موثراست</a:t>
            </a:r>
            <a:r>
              <a:rPr lang="fa-IR" sz="2800" dirty="0">
                <a:cs typeface="B Nazanin" panose="00000400000000000000" pitchFamily="2" charset="-78"/>
                <a:hlinkClick r:id="" action="ppaction://customshow?id=11&amp;return=true"/>
              </a:rPr>
              <a:t>.</a:t>
            </a:r>
            <a:endParaRPr lang="fa-IR" sz="2800" dirty="0">
              <a:cs typeface="B Nazanin" panose="00000400000000000000" pitchFamily="2" charset="-78"/>
            </a:endParaRPr>
          </a:p>
          <a:p>
            <a:pPr lvl="1"/>
            <a:r>
              <a:rPr lang="fa-IR" sz="2800" dirty="0" smtClean="0">
                <a:cs typeface="B Nazanin" panose="00000400000000000000" pitchFamily="2" charset="-78"/>
              </a:rPr>
              <a:t>کمک </a:t>
            </a:r>
            <a:r>
              <a:rPr lang="fa-IR" sz="2800" dirty="0">
                <a:cs typeface="B Nazanin" panose="00000400000000000000" pitchFamily="2" charset="-78"/>
              </a:rPr>
              <a:t>به شیرخواری که زبانش بطرف بالای دهانش </a:t>
            </a:r>
            <a:r>
              <a:rPr lang="fa-IR" sz="2800" dirty="0" smtClean="0">
                <a:cs typeface="B Nazanin" panose="00000400000000000000" pitchFamily="2" charset="-78"/>
              </a:rPr>
              <a:t>است(</a:t>
            </a:r>
            <a:r>
              <a:rPr lang="fa-IR" sz="2800" b="1" dirty="0" smtClean="0">
                <a:cs typeface="B Nazanin" panose="00000400000000000000" pitchFamily="2" charset="-78"/>
              </a:rPr>
              <a:t>کوچکی فک پایین، مشکلات تنفسی</a:t>
            </a:r>
            <a:r>
              <a:rPr lang="fa-IR" sz="2800" dirty="0" smtClean="0">
                <a:cs typeface="B Nazanin" panose="00000400000000000000" pitchFamily="2" charset="-78"/>
              </a:rPr>
              <a:t>) و </a:t>
            </a:r>
            <a:r>
              <a:rPr lang="fa-IR" sz="2800" dirty="0">
                <a:cs typeface="B Nazanin" panose="00000400000000000000" pitchFamily="2" charset="-78"/>
              </a:rPr>
              <a:t>با کمک این وضعیت، نیروی جاذبه </a:t>
            </a:r>
            <a:r>
              <a:rPr lang="fa-IR" sz="2800" dirty="0" smtClean="0">
                <a:cs typeface="B Nazanin" panose="00000400000000000000" pitchFamily="2" charset="-78"/>
              </a:rPr>
              <a:t>زبانش </a:t>
            </a:r>
            <a:r>
              <a:rPr lang="fa-IR" sz="2800" dirty="0">
                <a:cs typeface="B Nazanin" panose="00000400000000000000" pitchFamily="2" charset="-78"/>
              </a:rPr>
              <a:t>به پایین دهان </a:t>
            </a:r>
            <a:r>
              <a:rPr lang="fa-IR" sz="2800" dirty="0" smtClean="0">
                <a:cs typeface="B Nazanin" panose="00000400000000000000" pitchFamily="2" charset="-78"/>
              </a:rPr>
              <a:t>می آورد</a:t>
            </a:r>
          </a:p>
          <a:p>
            <a:pPr lvl="1"/>
            <a:r>
              <a:rPr lang="fa-IR" sz="2800" dirty="0" smtClean="0">
                <a:cs typeface="B Nazanin" panose="00000400000000000000" pitchFamily="2" charset="-78"/>
              </a:rPr>
              <a:t>در شیرخواری که </a:t>
            </a:r>
            <a:r>
              <a:rPr lang="fa-IR" sz="2800" b="1" dirty="0" smtClean="0">
                <a:cs typeface="B Nazanin" panose="00000400000000000000" pitchFamily="2" charset="-78"/>
              </a:rPr>
              <a:t>امتناع از گرفتن پستان </a:t>
            </a:r>
            <a:r>
              <a:rPr lang="fa-IR" sz="2800" dirty="0" smtClean="0">
                <a:cs typeface="B Nazanin" panose="00000400000000000000" pitchFamily="2" charset="-78"/>
              </a:rPr>
              <a:t>می کند</a:t>
            </a:r>
            <a:endParaRPr lang="fa-IR" sz="2800" dirty="0">
              <a:cs typeface="B Nazanin" panose="00000400000000000000" pitchFamily="2" charset="-78"/>
            </a:endParaRPr>
          </a:p>
          <a:p>
            <a:pPr lvl="1"/>
            <a:r>
              <a:rPr lang="fa-IR" sz="2800" dirty="0" smtClean="0">
                <a:cs typeface="B Nazanin" panose="00000400000000000000" pitchFamily="2" charset="-78"/>
              </a:rPr>
              <a:t>در </a:t>
            </a:r>
            <a:r>
              <a:rPr lang="fa-IR" sz="2800" dirty="0">
                <a:cs typeface="B Nazanin" panose="00000400000000000000" pitchFamily="2" charset="-78"/>
              </a:rPr>
              <a:t>این وضعیت شیرخوار هوشیارتر شده و </a:t>
            </a:r>
            <a:r>
              <a:rPr lang="fa-IR" sz="2800" b="1" dirty="0">
                <a:cs typeface="B Nazanin" panose="00000400000000000000" pitchFamily="2" charset="-78"/>
              </a:rPr>
              <a:t>درشیرخواران با نقص </a:t>
            </a:r>
            <a:r>
              <a:rPr lang="fa-IR" sz="2800" b="1" dirty="0" smtClean="0">
                <a:cs typeface="B Nazanin" panose="00000400000000000000" pitchFamily="2" charset="-78"/>
              </a:rPr>
              <a:t>نورولژیکی</a:t>
            </a:r>
            <a:r>
              <a:rPr lang="en-US" sz="2800" b="1" dirty="0" smtClean="0">
                <a:cs typeface="B Nazanin" panose="00000400000000000000" pitchFamily="2" charset="-78"/>
              </a:rPr>
              <a:t>  </a:t>
            </a:r>
            <a:r>
              <a:rPr lang="fa-IR" sz="2800" b="1" dirty="0" smtClean="0">
                <a:cs typeface="B Nazanin" panose="00000400000000000000" pitchFamily="2" charset="-78"/>
              </a:rPr>
              <a:t>(هیپوتون</a:t>
            </a:r>
            <a:r>
              <a:rPr lang="fa-IR" sz="2800" b="1" dirty="0">
                <a:cs typeface="B Nazanin" panose="00000400000000000000" pitchFamily="2" charset="-78"/>
              </a:rPr>
              <a:t>، سندرم دان)</a:t>
            </a:r>
            <a:r>
              <a:rPr lang="fa-IR" sz="2800" dirty="0">
                <a:cs typeface="B Nazanin" panose="00000400000000000000" pitchFamily="2" charset="-78"/>
              </a:rPr>
              <a:t> سبب بهتر شدن مکیدن انها می شود.</a:t>
            </a:r>
          </a:p>
          <a:p>
            <a:pPr lvl="1"/>
            <a:endParaRPr lang="en-US" sz="2800" dirty="0">
              <a:cs typeface="B Nazanin" panose="00000400000000000000" pitchFamily="2" charset="-78"/>
            </a:endParaRPr>
          </a:p>
          <a:p>
            <a:endParaRPr lang="en-US" sz="32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7</a:t>
            </a:fld>
            <a:endParaRPr lang="fa-IR" dirty="0">
              <a:solidFill>
                <a:prstClr val="black"/>
              </a:solidFill>
            </a:endParaRPr>
          </a:p>
        </p:txBody>
      </p:sp>
      <p:sp>
        <p:nvSpPr>
          <p:cNvPr id="5" name="Rounded Rectangle 4"/>
          <p:cNvSpPr/>
          <p:nvPr/>
        </p:nvSpPr>
        <p:spPr>
          <a:xfrm>
            <a:off x="1224951" y="144239"/>
            <a:ext cx="10070030" cy="1141435"/>
          </a:xfrm>
          <a:prstGeom prst="roundRect">
            <a:avLst/>
          </a:prstGeom>
          <a:solidFill>
            <a:schemeClr val="accent1"/>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r>
              <a:rPr lang="fa-IR" dirty="0" smtClean="0"/>
              <a:t> </a:t>
            </a:r>
            <a:endParaRPr lang="en-US" dirty="0"/>
          </a:p>
        </p:txBody>
      </p:sp>
      <p:pic>
        <p:nvPicPr>
          <p:cNvPr id="3" name="Picture 2"/>
          <p:cNvPicPr>
            <a:picLocks noChangeAspect="1"/>
          </p:cNvPicPr>
          <p:nvPr/>
        </p:nvPicPr>
        <p:blipFill>
          <a:blip r:embed="rId3" cstate="print"/>
          <a:stretch>
            <a:fillRect/>
          </a:stretch>
        </p:blipFill>
        <p:spPr>
          <a:xfrm>
            <a:off x="2120759" y="93854"/>
            <a:ext cx="8553429" cy="1503070"/>
          </a:xfrm>
          <a:prstGeom prst="rect">
            <a:avLst/>
          </a:prstGeom>
        </p:spPr>
      </p:pic>
    </p:spTree>
    <p:extLst>
      <p:ext uri="{BB962C8B-B14F-4D97-AF65-F5344CB8AC3E}">
        <p14:creationId xmlns:p14="http://schemas.microsoft.com/office/powerpoint/2010/main" val="2246919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30792" y="2247902"/>
            <a:ext cx="6234897" cy="4525962"/>
          </a:xfrm>
        </p:spPr>
        <p:txBody>
          <a:bodyPr/>
          <a:lstStyle/>
          <a:p>
            <a:r>
              <a:rPr lang="fa-IR" sz="3200" dirty="0" smtClean="0">
                <a:cs typeface="B Nazanin" panose="00000400000000000000" pitchFamily="2" charset="-78"/>
              </a:rPr>
              <a:t>بخصوص برای شیرخواری که از </a:t>
            </a:r>
            <a:r>
              <a:rPr lang="fa-IR" sz="3200" b="1" u="sng" dirty="0" smtClean="0">
                <a:cs typeface="B Nazanin" panose="00000400000000000000" pitchFamily="2" charset="-78"/>
              </a:rPr>
              <a:t>شیرمصنوعی به عنوان مکمل </a:t>
            </a:r>
            <a:r>
              <a:rPr lang="fa-IR" sz="3200" dirty="0" smtClean="0">
                <a:cs typeface="B Nazanin" panose="00000400000000000000" pitchFamily="2" charset="-78"/>
              </a:rPr>
              <a:t>استفاده می کند ، پوزیشن عمودی کمک به پیشگیری از ورود شیر به نازوفارنکس و شیپور استاش می شود</a:t>
            </a:r>
            <a:endParaRPr lang="en-US" sz="32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8</a:t>
            </a:fld>
            <a:endParaRPr lang="fa-IR" dirty="0">
              <a:solidFill>
                <a:prstClr val="black"/>
              </a:solidFill>
            </a:endParaRPr>
          </a:p>
        </p:txBody>
      </p:sp>
      <p:sp>
        <p:nvSpPr>
          <p:cNvPr id="7" name="Rounded Rectangle 6"/>
          <p:cNvSpPr/>
          <p:nvPr/>
        </p:nvSpPr>
        <p:spPr>
          <a:xfrm>
            <a:off x="1086208" y="274671"/>
            <a:ext cx="9795014" cy="1141435"/>
          </a:xfrm>
          <a:prstGeom prst="roundRect">
            <a:avLst/>
          </a:prstGeom>
          <a:solidFill>
            <a:schemeClr val="accent1"/>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r>
              <a:rPr lang="fa-IR" dirty="0" smtClean="0"/>
              <a:t> </a:t>
            </a:r>
            <a:endParaRPr lang="en-US" dirty="0"/>
          </a:p>
        </p:txBody>
      </p:sp>
      <p:pic>
        <p:nvPicPr>
          <p:cNvPr id="8" name="Picture 7"/>
          <p:cNvPicPr>
            <a:picLocks noChangeAspect="1"/>
          </p:cNvPicPr>
          <p:nvPr/>
        </p:nvPicPr>
        <p:blipFill>
          <a:blip r:embed="rId2" cstate="print"/>
          <a:stretch>
            <a:fillRect/>
          </a:stretch>
        </p:blipFill>
        <p:spPr>
          <a:xfrm>
            <a:off x="1948231" y="146372"/>
            <a:ext cx="8553429" cy="150307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069" y="1777741"/>
            <a:ext cx="2836928" cy="4206480"/>
          </a:xfrm>
          <a:prstGeom prst="rect">
            <a:avLst/>
          </a:prstGeom>
        </p:spPr>
      </p:pic>
    </p:spTree>
    <p:extLst>
      <p:ext uri="{BB962C8B-B14F-4D97-AF65-F5344CB8AC3E}">
        <p14:creationId xmlns:p14="http://schemas.microsoft.com/office/powerpoint/2010/main" val="426699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132" y="2277447"/>
            <a:ext cx="10122089" cy="2444678"/>
          </a:xfrm>
        </p:spPr>
        <p:txBody>
          <a:bodyPr/>
          <a:lstStyle/>
          <a:p>
            <a:r>
              <a:rPr lang="fa-IR" sz="3600" b="1" dirty="0">
                <a:latin typeface="Calibri" panose="020F0502020204030204" pitchFamily="34" charset="0"/>
                <a:ea typeface="Times New Roman" panose="02020503050405090304" pitchFamily="18" charset="0"/>
                <a:cs typeface="B Nazanin" panose="00000400000000000000" pitchFamily="2" charset="-78"/>
              </a:rPr>
              <a:t>وضعیت خم شدن </a:t>
            </a:r>
            <a:r>
              <a:rPr lang="fa-IR" sz="3600" b="1" dirty="0" smtClean="0">
                <a:latin typeface="Calibri" panose="020F0502020204030204" pitchFamily="34" charset="0"/>
                <a:ea typeface="Times New Roman" panose="02020503050405090304" pitchFamily="18" charset="0"/>
                <a:cs typeface="B Nazanin" panose="00000400000000000000" pitchFamily="2" charset="-78"/>
              </a:rPr>
              <a:t>فیزلوژیکی</a:t>
            </a:r>
            <a:r>
              <a:rPr lang="en-US" sz="3600" b="1" dirty="0" smtClean="0">
                <a:latin typeface="Calibri" panose="020F0502020204030204" pitchFamily="34" charset="0"/>
                <a:ea typeface="Times New Roman" panose="02020503050405090304" pitchFamily="18" charset="0"/>
                <a:cs typeface="B Nazanin" panose="00000400000000000000" pitchFamily="2" charset="-78"/>
                <a:hlinkClick r:id="" action="ppaction://customshow?id=9&amp;return=true"/>
              </a:rPr>
              <a:t>Physiologic </a:t>
            </a:r>
            <a:r>
              <a:rPr lang="en-US" sz="3600" b="1" dirty="0">
                <a:latin typeface="Calibri" panose="020F0502020204030204" pitchFamily="34" charset="0"/>
                <a:ea typeface="Times New Roman" panose="02020503050405090304" pitchFamily="18" charset="0"/>
                <a:cs typeface="B Nazanin" panose="00000400000000000000" pitchFamily="2" charset="-78"/>
                <a:hlinkClick r:id="" action="ppaction://customshow?id=9&amp;return=true"/>
              </a:rPr>
              <a:t>Flex</a:t>
            </a:r>
            <a:r>
              <a:rPr lang="en-US" sz="3600" b="1" dirty="0">
                <a:latin typeface="Calibri" panose="020F0502020204030204" pitchFamily="34" charset="0"/>
                <a:ea typeface="Times New Roman" panose="02020503050405090304" pitchFamily="18" charset="0"/>
                <a:cs typeface="Arial" panose="020B0604020202020204" pitchFamily="34" charset="0"/>
                <a:hlinkClick r:id="" action="ppaction://customshow?id=9&amp;return=true"/>
              </a:rPr>
              <a:t> </a:t>
            </a:r>
            <a:r>
              <a:rPr lang="en-US" sz="3600" b="1" dirty="0">
                <a:latin typeface="Calibri" panose="020F0502020204030204" pitchFamily="34" charset="0"/>
                <a:ea typeface="Times New Roman" panose="02020503050405090304" pitchFamily="18" charset="0"/>
                <a:cs typeface="B Nazanin" panose="00000400000000000000" pitchFamily="2" charset="-78"/>
                <a:hlinkClick r:id="" action="ppaction://customshow?id=9&amp;return=true"/>
              </a:rPr>
              <a:t>Position</a:t>
            </a:r>
            <a:r>
              <a:rPr lang="en-US" sz="3600" b="1" dirty="0">
                <a:latin typeface="B Nazanin" panose="00000400000000000000" pitchFamily="2" charset="-78"/>
                <a:ea typeface="Times New Roman" panose="02020503050405090304" pitchFamily="18" charset="0"/>
                <a:hlinkClick r:id="" action="ppaction://customshow?id=9&amp;return=true"/>
              </a:rPr>
              <a:t> </a:t>
            </a:r>
            <a:endParaRPr lang="fa-IR" sz="3600" b="1" dirty="0" smtClean="0">
              <a:latin typeface="B Nazanin" panose="00000400000000000000" pitchFamily="2" charset="-78"/>
              <a:ea typeface="Times New Roman" panose="02020503050405090304" pitchFamily="18" charset="0"/>
            </a:endParaRPr>
          </a:p>
          <a:p>
            <a:endParaRPr lang="fa-IR" sz="3600" b="1" dirty="0" smtClean="0">
              <a:latin typeface="Calibri" panose="020F0502020204030204" pitchFamily="34" charset="0"/>
              <a:ea typeface="Times New Roman" panose="02020503050405090304" pitchFamily="18" charset="0"/>
              <a:cs typeface="B Nazanin" panose="00000400000000000000" pitchFamily="2" charset="-78"/>
            </a:endParaRPr>
          </a:p>
          <a:p>
            <a:r>
              <a:rPr lang="fa-IR" sz="3600" b="1" dirty="0" smtClean="0">
                <a:latin typeface="Calibri" panose="020F0502020204030204" pitchFamily="34" charset="0"/>
                <a:ea typeface="Times New Roman" panose="02020503050405090304" pitchFamily="18" charset="0"/>
                <a:cs typeface="B Nazanin" panose="00000400000000000000" pitchFamily="2" charset="-78"/>
              </a:rPr>
              <a:t>وضعیت </a:t>
            </a:r>
            <a:r>
              <a:rPr lang="fa-IR" sz="3600" b="1" dirty="0">
                <a:latin typeface="Calibri" panose="020F0502020204030204" pitchFamily="34" charset="0"/>
                <a:ea typeface="Times New Roman" panose="02020503050405090304" pitchFamily="18" charset="0"/>
                <a:cs typeface="B Nazanin" panose="00000400000000000000" pitchFamily="2" charset="-78"/>
              </a:rPr>
              <a:t>تقلیدی </a:t>
            </a:r>
            <a:r>
              <a:rPr lang="en-US" sz="3600" b="1" dirty="0">
                <a:latin typeface="Calibri" panose="020F0502020204030204" pitchFamily="34" charset="0"/>
                <a:ea typeface="Times New Roman" panose="02020503050405090304" pitchFamily="18" charset="0"/>
                <a:cs typeface="B Nazanin" panose="00000400000000000000" pitchFamily="2" charset="-78"/>
                <a:hlinkClick r:id="" action="ppaction://customshow?id=10&amp;return=true"/>
              </a:rPr>
              <a:t>Fake Position</a:t>
            </a:r>
            <a:endParaRPr lang="en-US" sz="3600" dirty="0"/>
          </a:p>
        </p:txBody>
      </p:sp>
      <p:graphicFrame>
        <p:nvGraphicFramePr>
          <p:cNvPr id="6" name="Diagram 5"/>
          <p:cNvGraphicFramePr/>
          <p:nvPr>
            <p:extLst>
              <p:ext uri="{D42A27DB-BD31-4B8C-83A1-F6EECF244321}">
                <p14:modId xmlns:p14="http://schemas.microsoft.com/office/powerpoint/2010/main" val="3644080834"/>
              </p:ext>
            </p:extLst>
          </p:nvPr>
        </p:nvGraphicFramePr>
        <p:xfrm>
          <a:off x="609600" y="274638"/>
          <a:ext cx="10540621"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10A915E6-25D4-4478-83EA-8A1184D8A544}" type="slidenum">
              <a:rPr lang="fa-IR" smtClean="0">
                <a:solidFill>
                  <a:prstClr val="black"/>
                </a:solidFill>
              </a:rPr>
              <a:pPr>
                <a:defRPr/>
              </a:pPr>
              <a:t>9</a:t>
            </a:fld>
            <a:endParaRPr lang="fa-IR" dirty="0">
              <a:solidFill>
                <a:prstClr val="black"/>
              </a:solidFill>
            </a:endParaRPr>
          </a:p>
        </p:txBody>
      </p:sp>
    </p:spTree>
    <p:extLst>
      <p:ext uri="{BB962C8B-B14F-4D97-AF65-F5344CB8AC3E}">
        <p14:creationId xmlns:p14="http://schemas.microsoft.com/office/powerpoint/2010/main" val="3664327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رمت اسلايد">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3.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4.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otalTime>4315</TotalTime>
  <Words>2024</Words>
  <Application>Microsoft Office PowerPoint</Application>
  <PresentationFormat>Widescreen</PresentationFormat>
  <Paragraphs>185</Paragraphs>
  <Slides>31</Slides>
  <Notes>11</Notes>
  <HiddenSlides>7</HiddenSlides>
  <MMClips>0</MMClips>
  <ScaleCrop>false</ScaleCrop>
  <HeadingPairs>
    <vt:vector size="8" baseType="variant">
      <vt:variant>
        <vt:lpstr>Fonts Used</vt:lpstr>
      </vt:variant>
      <vt:variant>
        <vt:i4>11</vt:i4>
      </vt:variant>
      <vt:variant>
        <vt:lpstr>Theme</vt:lpstr>
      </vt:variant>
      <vt:variant>
        <vt:i4>1</vt:i4>
      </vt:variant>
      <vt:variant>
        <vt:lpstr>Slide Titles</vt:lpstr>
      </vt:variant>
      <vt:variant>
        <vt:i4>31</vt:i4>
      </vt:variant>
      <vt:variant>
        <vt:lpstr>Custom Shows</vt:lpstr>
      </vt:variant>
      <vt:variant>
        <vt:i4>30</vt:i4>
      </vt:variant>
    </vt:vector>
  </HeadingPairs>
  <TitlesOfParts>
    <vt:vector size="73" baseType="lpstr">
      <vt:lpstr>Arial</vt:lpstr>
      <vt:lpstr>B Nazanin</vt:lpstr>
      <vt:lpstr>B Yagut</vt:lpstr>
      <vt:lpstr>B Zar</vt:lpstr>
      <vt:lpstr>Book Antiqua</vt:lpstr>
      <vt:lpstr>Calibri</vt:lpstr>
      <vt:lpstr>Lucida Sans Unicode</vt:lpstr>
      <vt:lpstr>Times New Roman</vt:lpstr>
      <vt:lpstr>Verdana</vt:lpstr>
      <vt:lpstr>Wingdings 2</vt:lpstr>
      <vt:lpstr>Wingdings 3</vt:lpstr>
      <vt:lpstr>فرمت اسلايد</vt:lpstr>
      <vt:lpstr>Therapeutic Positioning for Breastfeeding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vt:lpstr>
      <vt:lpstr>1m</vt:lpstr>
      <vt:lpstr>2m</vt:lpstr>
      <vt:lpstr>3m</vt:lpstr>
      <vt:lpstr>4m</vt:lpstr>
      <vt:lpstr>5m</vt:lpstr>
      <vt:lpstr>6m</vt:lpstr>
      <vt:lpstr>1</vt:lpstr>
      <vt:lpstr>2</vt:lpstr>
      <vt:lpstr>3</vt:lpstr>
      <vt:lpstr>flx posi</vt:lpstr>
      <vt:lpstr>fak posi</vt:lpstr>
      <vt:lpstr>sns</vt:lpstr>
      <vt:lpstr>1p</vt:lpstr>
      <vt:lpstr>2p</vt:lpstr>
      <vt:lpstr>3p</vt:lpstr>
      <vt:lpstr>4p</vt:lpstr>
      <vt:lpstr>5p</vt:lpstr>
      <vt:lpstr>1r</vt:lpstr>
      <vt:lpstr>2r</vt:lpstr>
      <vt:lpstr>3r</vt:lpstr>
      <vt:lpstr>zaban kutah</vt:lpstr>
      <vt:lpstr>tong tie</vt:lpstr>
      <vt:lpstr>chin</vt:lpstr>
      <vt:lpstr>45</vt:lpstr>
      <vt:lpstr>مکمل</vt:lpstr>
      <vt:lpstr>ua</vt:lpstr>
      <vt:lpstr>cradle</vt:lpstr>
      <vt:lpstr>p</vt:lpstr>
      <vt:lpstr>v</vt:lpstr>
      <vt:lpstr>torti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Therapeutic Positioning for Breastfeeding</dc:title>
  <dc:creator>Dr Ravari</dc:creator>
  <cp:lastModifiedBy>Zaiman-Physiological</cp:lastModifiedBy>
  <cp:revision>243</cp:revision>
  <dcterms:created xsi:type="dcterms:W3CDTF">2018-06-09T05:33:34Z</dcterms:created>
  <dcterms:modified xsi:type="dcterms:W3CDTF">2024-08-11T06:35:24Z</dcterms:modified>
</cp:coreProperties>
</file>